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12192000" cy="6858000"/>
  <p:notesSz cx="12192000" cy="6858000"/>
  <p:embeddedFontLst>
    <p:embeddedFont>
      <p:font typeface="AJONKG+Wingdings" pitchFamily="2" charset="2"/>
      <p:regular r:id="rId1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640" y="16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z.com.au/about-us/sustainability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mailto:katherine.hird@anz.com" TargetMode="External"/><Relationship Id="rId7" Type="http://schemas.openxmlformats.org/officeDocument/2006/relationships/hyperlink" Target="mailto:Michelle.weerakoon@anz.com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cott.gifford@anz.com" TargetMode="External"/><Relationship Id="rId5" Type="http://schemas.openxmlformats.org/officeDocument/2006/relationships/hyperlink" Target="mailto:cameron.davis@anz.com" TargetMode="External"/><Relationship Id="rId4" Type="http://schemas.openxmlformats.org/officeDocument/2006/relationships/hyperlink" Target="mailto:jill.campbell@anz.co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ba.gov.au/statistics/tables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ba.gov.au/statistics/historical-data.html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827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200" b="1" dirty="0">
                <a:solidFill>
                  <a:srgbClr val="007DBA"/>
                </a:solidFill>
                <a:latin typeface="Calibri"/>
                <a:cs typeface="Calibri"/>
              </a:rPr>
              <a:t>2018</a:t>
            </a:r>
            <a:endParaRPr sz="4200" b="1" dirty="0">
              <a:solidFill>
                <a:srgbClr val="007DBA"/>
              </a:solidFill>
              <a:latin typeface="Calibri"/>
              <a:cs typeface="Calibri"/>
            </a:endParaRP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3800" spc="33" dirty="0">
                <a:solidFill>
                  <a:srgbClr val="004165"/>
                </a:solidFill>
                <a:latin typeface="Calibri"/>
                <a:cs typeface="Calibri"/>
              </a:rPr>
              <a:t>3-Month 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3800" spc="33" dirty="0">
                <a:solidFill>
                  <a:srgbClr val="004165"/>
                </a:solidFill>
                <a:latin typeface="Calibri"/>
                <a:cs typeface="Calibri"/>
              </a:rPr>
              <a:t>Transition Analysis</a:t>
            </a:r>
            <a:endParaRPr sz="3800" spc="33" dirty="0">
              <a:solidFill>
                <a:srgbClr val="004165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2448" y="4336305"/>
            <a:ext cx="3144223" cy="60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888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66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  <a:r>
              <a:rPr sz="1800" b="1" spc="161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61" dirty="0">
                <a:solidFill>
                  <a:srgbClr val="004165"/>
                </a:solidFill>
                <a:latin typeface="Calibri"/>
                <a:cs typeface="Calibri"/>
              </a:rPr>
              <a:t>PRESENTATION</a:t>
            </a:r>
            <a:r>
              <a:rPr sz="1800" b="1" spc="178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4165"/>
                </a:solidFill>
                <a:latin typeface="Calibri"/>
                <a:cs typeface="Calibri"/>
              </a:rPr>
              <a:t>&amp;</a:t>
            </a:r>
          </a:p>
          <a:p>
            <a:pPr marL="0" marR="0">
              <a:lnSpc>
                <a:spcPts val="2197"/>
              </a:lnSpc>
              <a:spcBef>
                <a:spcPts val="46"/>
              </a:spcBef>
              <a:spcAft>
                <a:spcPts val="0"/>
              </a:spcAft>
            </a:pPr>
            <a:r>
              <a:rPr sz="1800" b="1" spc="82" dirty="0">
                <a:solidFill>
                  <a:srgbClr val="004165"/>
                </a:solidFill>
                <a:latin typeface="Calibri"/>
                <a:cs typeface="Calibri"/>
              </a:rPr>
              <a:t>INVESTOR</a:t>
            </a:r>
            <a:r>
              <a:rPr sz="1800" b="1" spc="123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94" dirty="0">
                <a:solidFill>
                  <a:srgbClr val="004165"/>
                </a:solidFill>
                <a:latin typeface="Calibri"/>
                <a:cs typeface="Calibri"/>
              </a:rPr>
              <a:t>DISCUSSION</a:t>
            </a:r>
            <a:r>
              <a:rPr sz="1800" b="1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46" dirty="0">
                <a:solidFill>
                  <a:srgbClr val="004165"/>
                </a:solidFill>
                <a:latin typeface="Calibri"/>
                <a:cs typeface="Calibri"/>
              </a:rPr>
              <a:t>PACK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545813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BEHAVIOUR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56046"/>
            <a:ext cx="202249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CUSTOMER DEPOSITS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29069" y="1756046"/>
            <a:ext cx="2947927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OFFSET ACCOUNTS - AUSTRALIA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56720"/>
            <a:ext cx="1446592" cy="42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Retail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Commercial</a:t>
            </a:r>
          </a:p>
          <a:p>
            <a:pPr marL="0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20509" y="2055196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65346" y="2573217"/>
            <a:ext cx="44435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329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63317" y="2767019"/>
            <a:ext cx="44435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308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128504" y="2859094"/>
            <a:ext cx="3468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33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61288" y="2891098"/>
            <a:ext cx="44435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295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649969" y="2989523"/>
            <a:ext cx="3468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71055" y="3016955"/>
            <a:ext cx="3468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990588" y="3980123"/>
            <a:ext cx="7052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73440" y="3980123"/>
            <a:ext cx="70038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48418" y="3980123"/>
            <a:ext cx="7052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03492" y="4373008"/>
            <a:ext cx="412967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CREDIT CARDS – AUSTRALIA &amp; NEW ZEALAND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20509" y="4770964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205218" y="4964627"/>
            <a:ext cx="24928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689593" y="4996123"/>
            <a:ext cx="24928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174223" y="5104835"/>
            <a:ext cx="24928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30224" y="5855303"/>
            <a:ext cx="7052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535301" y="5855303"/>
            <a:ext cx="70038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034028" y="5855303"/>
            <a:ext cx="7052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976236" y="5855303"/>
            <a:ext cx="7052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64042" y="5855303"/>
            <a:ext cx="70038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945369" y="5855303"/>
            <a:ext cx="7052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2042902" y="660020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861" y="437798"/>
            <a:ext cx="423456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NEW ZEALAND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HOME LOANS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203" y="880168"/>
            <a:ext cx="230391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OVERVIEW</a:t>
            </a:r>
            <a:r>
              <a:rPr sz="1400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0500" y="1600409"/>
            <a:ext cx="7660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41973" y="1600409"/>
            <a:ext cx="4886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Flow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13213" y="1604092"/>
            <a:ext cx="766022" cy="512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Portfolio</a:t>
            </a:r>
          </a:p>
          <a:p>
            <a:pPr marL="128905" marR="0">
              <a:lnSpc>
                <a:spcPts val="1210"/>
              </a:lnSpc>
              <a:spcBef>
                <a:spcPts val="1316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04032" y="1923878"/>
            <a:ext cx="512879" cy="536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FY18</a:t>
            </a:r>
          </a:p>
          <a:p>
            <a:pPr marL="43307" marR="0">
              <a:lnSpc>
                <a:spcPts val="1210"/>
              </a:lnSpc>
              <a:spcBef>
                <a:spcPts val="1503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526k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04766" y="1923878"/>
            <a:ext cx="512879" cy="536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43307" marR="0">
              <a:lnSpc>
                <a:spcPts val="1210"/>
              </a:lnSpc>
              <a:spcBef>
                <a:spcPts val="1503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527k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05502" y="1923878"/>
            <a:ext cx="512751" cy="536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43179" marR="0">
              <a:lnSpc>
                <a:spcPts val="1210"/>
              </a:lnSpc>
              <a:spcBef>
                <a:spcPts val="1503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529k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06109" y="1923878"/>
            <a:ext cx="50772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07226" y="1923878"/>
            <a:ext cx="512498" cy="536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42926" marR="0">
              <a:lnSpc>
                <a:spcPts val="1210"/>
              </a:lnSpc>
              <a:spcBef>
                <a:spcPts val="1503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105k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671939" y="1925021"/>
            <a:ext cx="507726" cy="53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FY18</a:t>
            </a:r>
          </a:p>
          <a:p>
            <a:pPr marL="52451" marR="0">
              <a:lnSpc>
                <a:spcPts val="1210"/>
              </a:lnSpc>
              <a:spcBef>
                <a:spcPts val="1492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58%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012678" y="1925021"/>
            <a:ext cx="507726" cy="53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52196" marR="0">
              <a:lnSpc>
                <a:spcPts val="1210"/>
              </a:lnSpc>
              <a:spcBef>
                <a:spcPts val="1492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58%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59510" y="2268556"/>
            <a:ext cx="2212364" cy="54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Number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  <a:p>
            <a:pPr marL="0" marR="0">
              <a:lnSpc>
                <a:spcPts val="1210"/>
              </a:lnSpc>
              <a:spcBef>
                <a:spcPts val="15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FUM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749416" y="2268556"/>
            <a:ext cx="46957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118k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41056" y="2268302"/>
            <a:ext cx="1888635" cy="89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LVR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at Origination</a:t>
            </a:r>
          </a:p>
          <a:p>
            <a:pPr marL="0" marR="0">
              <a:lnSpc>
                <a:spcPts val="1213"/>
              </a:lnSpc>
              <a:spcBef>
                <a:spcPts val="158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Dynamic LVR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  <a:p>
            <a:pPr marL="0" marR="0">
              <a:lnSpc>
                <a:spcPts val="1210"/>
              </a:lnSpc>
              <a:spcBef>
                <a:spcPts val="153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394568" y="2268302"/>
            <a:ext cx="450399" cy="540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56%</a:t>
            </a:r>
          </a:p>
          <a:p>
            <a:pPr marL="0" marR="0">
              <a:lnSpc>
                <a:spcPts val="1213"/>
              </a:lnSpc>
              <a:spcBef>
                <a:spcPts val="1585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42%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208654" y="2617552"/>
            <a:ext cx="748151" cy="889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NZD81b</a:t>
            </a:r>
          </a:p>
          <a:p>
            <a:pPr marL="0" marR="0">
              <a:lnSpc>
                <a:spcPts val="1210"/>
              </a:lnSpc>
              <a:spcBef>
                <a:spcPts val="1585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NZD153k</a:t>
            </a:r>
          </a:p>
          <a:p>
            <a:pPr marL="149352" marR="0">
              <a:lnSpc>
                <a:spcPts val="1210"/>
              </a:lnSpc>
              <a:spcBef>
                <a:spcPts val="1537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74%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009390" y="2617552"/>
            <a:ext cx="748151" cy="889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NZD85b</a:t>
            </a:r>
          </a:p>
          <a:p>
            <a:pPr marL="0" marR="0">
              <a:lnSpc>
                <a:spcPts val="1210"/>
              </a:lnSpc>
              <a:spcBef>
                <a:spcPts val="1585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NZD161k</a:t>
            </a:r>
          </a:p>
          <a:p>
            <a:pPr marL="149351" marR="0">
              <a:lnSpc>
                <a:spcPts val="1210"/>
              </a:lnSpc>
              <a:spcBef>
                <a:spcPts val="1537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75%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809997" y="2617552"/>
            <a:ext cx="748151" cy="889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NZD90b</a:t>
            </a:r>
          </a:p>
          <a:p>
            <a:pPr marL="0" marR="0">
              <a:lnSpc>
                <a:spcPts val="1210"/>
              </a:lnSpc>
              <a:spcBef>
                <a:spcPts val="1585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NZD169k</a:t>
            </a:r>
          </a:p>
          <a:p>
            <a:pPr marL="149352" marR="0">
              <a:lnSpc>
                <a:spcPts val="1210"/>
              </a:lnSpc>
              <a:spcBef>
                <a:spcPts val="1537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75%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610733" y="2617552"/>
            <a:ext cx="748151" cy="889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NZD19b</a:t>
            </a:r>
          </a:p>
          <a:p>
            <a:pPr marL="0" marR="0">
              <a:lnSpc>
                <a:spcPts val="1210"/>
              </a:lnSpc>
              <a:spcBef>
                <a:spcPts val="1585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NZD157k</a:t>
            </a:r>
          </a:p>
          <a:p>
            <a:pPr marL="149351" marR="0">
              <a:lnSpc>
                <a:spcPts val="1210"/>
              </a:lnSpc>
              <a:spcBef>
                <a:spcPts val="1537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77%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411467" y="2617552"/>
            <a:ext cx="748151" cy="889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NZD20b</a:t>
            </a:r>
          </a:p>
          <a:p>
            <a:pPr marL="0" marR="0">
              <a:lnSpc>
                <a:spcPts val="1210"/>
              </a:lnSpc>
              <a:spcBef>
                <a:spcPts val="1585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NZD185k</a:t>
            </a:r>
          </a:p>
          <a:p>
            <a:pPr marL="149351" marR="0">
              <a:lnSpc>
                <a:spcPts val="1210"/>
              </a:lnSpc>
              <a:spcBef>
                <a:spcPts val="1537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75%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724390" y="2616992"/>
            <a:ext cx="45039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41%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064875" y="2616992"/>
            <a:ext cx="45039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41%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59510" y="2966294"/>
            <a:ext cx="133645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Size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661906" y="2966548"/>
            <a:ext cx="576423" cy="1239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30.9%</a:t>
            </a:r>
          </a:p>
          <a:p>
            <a:pPr marL="0" marR="0">
              <a:lnSpc>
                <a:spcPts val="1210"/>
              </a:lnSpc>
              <a:spcBef>
                <a:spcPts val="1589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0.38%</a:t>
            </a:r>
          </a:p>
          <a:p>
            <a:pPr marL="0" marR="0">
              <a:lnSpc>
                <a:spcPts val="1210"/>
              </a:lnSpc>
              <a:spcBef>
                <a:spcPts val="154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0.00%</a:t>
            </a:r>
          </a:p>
          <a:p>
            <a:pPr marL="62483" marR="0">
              <a:lnSpc>
                <a:spcPts val="1210"/>
              </a:lnSpc>
              <a:spcBef>
                <a:spcPts val="1589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62%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332084" y="2966548"/>
            <a:ext cx="576423" cy="1239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30.7%</a:t>
            </a:r>
          </a:p>
          <a:p>
            <a:pPr marL="0" marR="0">
              <a:lnSpc>
                <a:spcPts val="1210"/>
              </a:lnSpc>
              <a:spcBef>
                <a:spcPts val="1589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0.34%</a:t>
            </a:r>
          </a:p>
          <a:p>
            <a:pPr marL="0" marR="0">
              <a:lnSpc>
                <a:spcPts val="1210"/>
              </a:lnSpc>
              <a:spcBef>
                <a:spcPts val="154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0.00%</a:t>
            </a:r>
          </a:p>
          <a:p>
            <a:pPr marL="62483" marR="0">
              <a:lnSpc>
                <a:spcPts val="1210"/>
              </a:lnSpc>
              <a:spcBef>
                <a:spcPts val="1589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63%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002391" y="2966548"/>
            <a:ext cx="576423" cy="1239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30.6%</a:t>
            </a:r>
          </a:p>
          <a:p>
            <a:pPr marL="0" marR="0">
              <a:lnSpc>
                <a:spcPts val="1210"/>
              </a:lnSpc>
              <a:spcBef>
                <a:spcPts val="1589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0.30%</a:t>
            </a:r>
          </a:p>
          <a:p>
            <a:pPr marL="0" marR="0">
              <a:lnSpc>
                <a:spcPts val="1210"/>
              </a:lnSpc>
              <a:spcBef>
                <a:spcPts val="154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0.00%</a:t>
            </a:r>
          </a:p>
          <a:p>
            <a:pPr marL="62483" marR="0">
              <a:lnSpc>
                <a:spcPts val="1210"/>
              </a:lnSpc>
              <a:spcBef>
                <a:spcPts val="1589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67%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59510" y="3315290"/>
            <a:ext cx="13717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Owner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Occupied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441056" y="3315798"/>
            <a:ext cx="92484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Low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Doc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59510" y="3663905"/>
            <a:ext cx="86148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Investor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358007" y="3663905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158741" y="3663905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959350" y="3663905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760084" y="3663905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23%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560819" y="3663905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441056" y="3665175"/>
            <a:ext cx="1969740" cy="541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Loss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Rates</a:t>
            </a:r>
          </a:p>
          <a:p>
            <a:pPr marL="0" marR="0">
              <a:lnSpc>
                <a:spcPts val="1210"/>
              </a:lnSpc>
              <a:spcBef>
                <a:spcPts val="15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Geography</a:t>
            </a:r>
            <a:r>
              <a:rPr sz="10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59510" y="4012901"/>
            <a:ext cx="2058291" cy="158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Paying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Variable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Rate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1210"/>
              </a:lnSpc>
              <a:spcBef>
                <a:spcPts val="158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Paying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Fixed Rate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1210"/>
              </a:lnSpc>
              <a:spcBef>
                <a:spcPts val="153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Paying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1000" spc="7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</a:p>
          <a:p>
            <a:pPr marL="0" marR="0">
              <a:lnSpc>
                <a:spcPts val="1210"/>
              </a:lnSpc>
              <a:spcBef>
                <a:spcPts val="153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Paying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Principal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Interest</a:t>
            </a:r>
          </a:p>
          <a:p>
            <a:pPr marL="0" marR="0">
              <a:lnSpc>
                <a:spcPts val="1213"/>
              </a:lnSpc>
              <a:spcBef>
                <a:spcPts val="158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Broker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Originated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358007" y="4012901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18%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158741" y="4012901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15%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959350" y="4012901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760084" y="4012901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560819" y="4012901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14%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358007" y="4361643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82%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158741" y="4361643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85%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959350" y="4361643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87%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760084" y="4361643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86%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560819" y="4361643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86%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358007" y="4710639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21%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158741" y="4710639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19%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959350" y="4710639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21%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760084" y="4710639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560819" y="4710639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19%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358007" y="5059254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79%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158741" y="5059254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81%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959350" y="5059254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79%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5760084" y="5059254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81%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560819" y="5059254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81%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3358007" y="5407690"/>
            <a:ext cx="45040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36%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4158741" y="5407690"/>
            <a:ext cx="45040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38%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959350" y="5407690"/>
            <a:ext cx="45040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40%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760084" y="5407690"/>
            <a:ext cx="45040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40%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560819" y="5407690"/>
            <a:ext cx="45039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42%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37869" y="5991514"/>
            <a:ext cx="2374141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 Geography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Flow excludes revolving credit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facilities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data as of August 2020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937869" y="6357274"/>
            <a:ext cx="10238664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Source: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RBNZ, FY20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share of all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banks as at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August 2020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Low documentation (low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doc)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allowed customers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who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met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certain criteria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apply for a mortgage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reduced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income confirmation requirements.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low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doc lending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ceased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2007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99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861" y="437798"/>
            <a:ext cx="423481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NEW ZEALAND</a:t>
            </a:r>
            <a:r>
              <a:rPr sz="2000" b="1" spc="-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HOME LOANS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4166" y="880168"/>
            <a:ext cx="355699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HOME</a:t>
            </a:r>
            <a:r>
              <a:rPr sz="1400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LENDING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ARREARS TRENDS</a:t>
            </a:r>
            <a:r>
              <a:rPr sz="1400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0975" y="1756746"/>
            <a:ext cx="31039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NZ DIVISION</a:t>
            </a:r>
            <a:r>
              <a:rPr sz="1000" b="1" spc="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90+ DAYS DELINQUENCIES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67477" y="1757710"/>
            <a:ext cx="1388374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HOUSING</a:t>
            </a:r>
            <a:r>
              <a:rPr sz="1000" b="1" spc="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FLOWS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97746" y="1750650"/>
            <a:ext cx="171762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HOUSING</a:t>
            </a:r>
            <a:r>
              <a:rPr sz="1000" b="1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2791" y="2034495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7402" y="2287864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086720" y="2584790"/>
            <a:ext cx="393350" cy="585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  <a:p>
            <a:pPr marL="0" marR="0">
              <a:lnSpc>
                <a:spcPts val="977"/>
              </a:lnSpc>
              <a:spcBef>
                <a:spcPts val="230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85%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978006" y="2574757"/>
            <a:ext cx="393350" cy="586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  <a:p>
            <a:pPr marL="0" marR="0">
              <a:lnSpc>
                <a:spcPts val="977"/>
              </a:lnSpc>
              <a:spcBef>
                <a:spcPts val="231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87%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95561" y="2597236"/>
            <a:ext cx="393350" cy="585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  <a:p>
            <a:pPr marL="0" marR="0">
              <a:lnSpc>
                <a:spcPts val="977"/>
              </a:lnSpc>
              <a:spcBef>
                <a:spcPts val="230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82%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7402" y="2648163"/>
            <a:ext cx="319372" cy="881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1.0</a:t>
            </a:r>
          </a:p>
          <a:p>
            <a:pPr marL="0" marR="0">
              <a:lnSpc>
                <a:spcPts val="977"/>
              </a:lnSpc>
              <a:spcBef>
                <a:spcPts val="184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</a:t>
            </a:r>
          </a:p>
          <a:p>
            <a:pPr marL="0" marR="0">
              <a:lnSpc>
                <a:spcPts val="977"/>
              </a:lnSpc>
              <a:spcBef>
                <a:spcPts val="180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704585" y="2698709"/>
            <a:ext cx="393350" cy="577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39%</a:t>
            </a:r>
          </a:p>
          <a:p>
            <a:pPr marL="0" marR="0">
              <a:lnSpc>
                <a:spcPts val="977"/>
              </a:lnSpc>
              <a:spcBef>
                <a:spcPts val="224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61%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00697" y="270150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40%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96809" y="271128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42%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00697" y="311844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60%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89190" y="3126699"/>
            <a:ext cx="404580" cy="496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1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58%</a:t>
            </a:r>
          </a:p>
          <a:p>
            <a:pPr marL="0" marR="0">
              <a:lnSpc>
                <a:spcPts val="977"/>
              </a:lnSpc>
              <a:spcBef>
                <a:spcPts val="16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71397" y="3461090"/>
            <a:ext cx="415839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0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5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696711" y="3461090"/>
            <a:ext cx="4045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91934" y="3461090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27490" y="346109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018521" y="3461090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910569" y="3461090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26261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69186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710563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053717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395092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737992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079369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422269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763645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106545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447921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790821" y="358301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431925" y="3736045"/>
            <a:ext cx="78291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Home Loans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394204" y="3736045"/>
            <a:ext cx="75926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329304" y="3736045"/>
            <a:ext cx="3584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Agri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615685" y="3736045"/>
            <a:ext cx="72142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Proprietary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476365" y="3736045"/>
            <a:ext cx="49423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Broker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040368" y="3745443"/>
            <a:ext cx="42452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Fixed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607295" y="3745443"/>
            <a:ext cx="56890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Variable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40891" y="4069289"/>
            <a:ext cx="132864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MARKET</a:t>
            </a:r>
            <a:r>
              <a:rPr sz="1000" b="1" spc="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SHARE</a:t>
            </a:r>
            <a:r>
              <a:rPr sz="1000" b="1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438266" y="4086053"/>
            <a:ext cx="256797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HOUSING</a:t>
            </a:r>
            <a:r>
              <a:rPr sz="1000" b="1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0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BY REGION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877934" y="4064463"/>
            <a:ext cx="239264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ANZ</a:t>
            </a:r>
            <a:r>
              <a:rPr sz="10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HOME LOAN</a:t>
            </a:r>
            <a:r>
              <a:rPr sz="10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LVR PROFILE</a:t>
            </a:r>
            <a:r>
              <a:rPr sz="1000" b="1" baseline="30000" dirty="0">
                <a:solidFill>
                  <a:srgbClr val="004165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457197" y="4548845"/>
            <a:ext cx="4951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30.9%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663317" y="4557481"/>
            <a:ext cx="4951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30.7%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869435" y="4561418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30.6%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232138" y="4602566"/>
            <a:ext cx="453039" cy="288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2%</a:t>
            </a:r>
          </a:p>
          <a:p>
            <a:pPr marL="125221" marR="0">
              <a:lnSpc>
                <a:spcPts val="977"/>
              </a:lnSpc>
              <a:spcBef>
                <a:spcPts val="1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132441" y="4602566"/>
            <a:ext cx="452785" cy="292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2%</a:t>
            </a:r>
          </a:p>
          <a:p>
            <a:pPr marL="124967" marR="0">
              <a:lnSpc>
                <a:spcPts val="977"/>
              </a:lnSpc>
              <a:spcBef>
                <a:spcPts val="4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1032490" y="4602566"/>
            <a:ext cx="453166" cy="288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2%</a:t>
            </a:r>
          </a:p>
          <a:p>
            <a:pPr marL="125348" marR="0">
              <a:lnSpc>
                <a:spcPts val="977"/>
              </a:lnSpc>
              <a:spcBef>
                <a:spcPts val="1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708650" y="4719025"/>
            <a:ext cx="393350" cy="296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2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  <a:p>
            <a:pPr marL="0" marR="0">
              <a:lnSpc>
                <a:spcPts val="977"/>
              </a:lnSpc>
              <a:spcBef>
                <a:spcPts val="3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603238" y="4717120"/>
            <a:ext cx="393350" cy="297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11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  <a:p>
            <a:pPr marL="0" marR="0">
              <a:lnSpc>
                <a:spcPts val="977"/>
              </a:lnSpc>
              <a:spcBef>
                <a:spcPts val="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497444" y="4722073"/>
            <a:ext cx="393350" cy="302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  <a:p>
            <a:pPr marL="0" marR="0">
              <a:lnSpc>
                <a:spcPts val="977"/>
              </a:lnSpc>
              <a:spcBef>
                <a:spcPts val="13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076055" y="481440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876533" y="481440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976357" y="483599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199753" y="498013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1000231" y="498724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584825" y="502077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479413" y="501950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11%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7373746" y="5024968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10%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0100182" y="501950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865876" y="5117297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761353" y="511577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655052" y="511577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957195" y="5230073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3.3%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5584825" y="521330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11%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6479413" y="5212166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11%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373746" y="5212166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11%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226515" y="5309015"/>
            <a:ext cx="4300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2.9%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751964" y="5293573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2.9%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2433192" y="5374599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2.4%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163821" y="5403301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2.3%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9199753" y="5424256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64%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1000231" y="542971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63%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0100182" y="54459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60%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3638422" y="5473024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1.8%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5708650" y="552212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46%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6603238" y="551998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46%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7497444" y="551998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46%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490725" y="5863498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2462529" y="5863498"/>
            <a:ext cx="928401" cy="391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  <a:p>
            <a:pPr marL="0" marR="0">
              <a:lnSpc>
                <a:spcPts val="977"/>
              </a:lnSpc>
              <a:spcBef>
                <a:spcPts val="8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System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growth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3902328" y="5863498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5640959" y="5863498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6536435" y="5863498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7430389" y="5863498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9132443" y="5863498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0032492" y="5863498"/>
            <a:ext cx="5238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0932921" y="5863498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1175003" y="6092403"/>
            <a:ext cx="1086045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market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growth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5353811" y="6103376"/>
            <a:ext cx="693303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Auckland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Wellington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6190488" y="6103376"/>
            <a:ext cx="821490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Christchurch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Is.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7152767" y="6103376"/>
            <a:ext cx="827514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Nth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Is.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9104121" y="6092403"/>
            <a:ext cx="50460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0-60%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9815194" y="6092403"/>
            <a:ext cx="57038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71-80%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81-90%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0526521" y="6092403"/>
            <a:ext cx="47673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90%+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9104121" y="6265529"/>
            <a:ext cx="5701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61-70%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961644" y="6577645"/>
            <a:ext cx="9713197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New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Geography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 Source: RBNZ,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 growth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rates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five months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share as at August 20</a:t>
            </a:r>
            <a:r>
              <a:rPr sz="8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 includes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booked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centrally (Business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Direct,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Contact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Centre,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Services,</a:t>
            </a:r>
            <a:r>
              <a:rPr sz="8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Finance) 4. Dynamic basis;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at August 20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274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sz="4200" b="1" dirty="0">
                <a:solidFill>
                  <a:srgbClr val="007DBA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sz="3800" spc="93" dirty="0">
                <a:solidFill>
                  <a:srgbClr val="004165"/>
                </a:solidFill>
                <a:latin typeface="Calibri"/>
                <a:cs typeface="Calibri"/>
              </a:rPr>
              <a:t>FULL</a:t>
            </a:r>
            <a:r>
              <a:rPr sz="3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80" dirty="0">
                <a:solidFill>
                  <a:srgbClr val="004165"/>
                </a:solidFill>
                <a:latin typeface="Calibri"/>
                <a:cs typeface="Calibri"/>
              </a:rPr>
              <a:t>YEAR</a:t>
            </a:r>
            <a:r>
              <a:rPr sz="3800" spc="12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33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92163" y="4336305"/>
            <a:ext cx="4924580" cy="887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0285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82" dirty="0">
                <a:solidFill>
                  <a:srgbClr val="004165"/>
                </a:solidFill>
                <a:latin typeface="Calibri"/>
                <a:cs typeface="Calibri"/>
              </a:rPr>
              <a:t>INVESTOR</a:t>
            </a:r>
            <a:r>
              <a:rPr sz="1800" b="1" spc="123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94" dirty="0">
                <a:solidFill>
                  <a:srgbClr val="004165"/>
                </a:solidFill>
                <a:latin typeface="Calibri"/>
                <a:cs typeface="Calibri"/>
              </a:rPr>
              <a:t>DISCUSSION</a:t>
            </a:r>
            <a:r>
              <a:rPr sz="1800" b="1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46" dirty="0">
                <a:solidFill>
                  <a:srgbClr val="004165"/>
                </a:solidFill>
                <a:latin typeface="Calibri"/>
                <a:cs typeface="Calibri"/>
              </a:rPr>
              <a:t>PACK</a:t>
            </a:r>
          </a:p>
          <a:p>
            <a:pPr marL="1850390" marR="0">
              <a:lnSpc>
                <a:spcPts val="2197"/>
              </a:lnSpc>
              <a:spcBef>
                <a:spcPts val="46"/>
              </a:spcBef>
              <a:spcAft>
                <a:spcPts val="0"/>
              </a:spcAft>
            </a:pPr>
            <a:r>
              <a:rPr sz="1800" spc="72" dirty="0">
                <a:solidFill>
                  <a:srgbClr val="004165"/>
                </a:solidFill>
                <a:latin typeface="Calibri"/>
                <a:cs typeface="Calibri"/>
              </a:rPr>
              <a:t>CORPORATE</a:t>
            </a:r>
            <a:r>
              <a:rPr sz="1800" spc="162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85" dirty="0">
                <a:solidFill>
                  <a:srgbClr val="004165"/>
                </a:solidFill>
                <a:latin typeface="Calibri"/>
                <a:cs typeface="Calibri"/>
              </a:rPr>
              <a:t>OVERVIEW</a:t>
            </a:r>
            <a:r>
              <a:rPr sz="1800" spc="147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004165"/>
                </a:solidFill>
                <a:latin typeface="Calibri"/>
                <a:cs typeface="Calibri"/>
              </a:rPr>
              <a:t>AND</a:t>
            </a:r>
          </a:p>
          <a:p>
            <a:pPr marL="0" marR="0">
              <a:lnSpc>
                <a:spcPts val="2197"/>
              </a:lnSpc>
              <a:spcBef>
                <a:spcPts val="96"/>
              </a:spcBef>
              <a:spcAft>
                <a:spcPts val="0"/>
              </a:spcAft>
            </a:pPr>
            <a:r>
              <a:rPr sz="1800" spc="77" dirty="0">
                <a:solidFill>
                  <a:srgbClr val="004165"/>
                </a:solidFill>
                <a:latin typeface="Calibri"/>
                <a:cs typeface="Calibri"/>
              </a:rPr>
              <a:t>ENVIRONMENT,</a:t>
            </a:r>
            <a:r>
              <a:rPr sz="1800" spc="15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4" dirty="0">
                <a:solidFill>
                  <a:srgbClr val="004165"/>
                </a:solidFill>
                <a:latin typeface="Calibri"/>
                <a:cs typeface="Calibri"/>
              </a:rPr>
              <a:t>SOCIAL</a:t>
            </a:r>
            <a:r>
              <a:rPr sz="1800" spc="116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4165"/>
                </a:solidFill>
                <a:latin typeface="Calibri"/>
                <a:cs typeface="Calibri"/>
              </a:rPr>
              <a:t>&amp;</a:t>
            </a:r>
            <a:r>
              <a:rPr sz="1800" spc="198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1" dirty="0">
                <a:solidFill>
                  <a:srgbClr val="004165"/>
                </a:solidFill>
                <a:latin typeface="Calibri"/>
                <a:cs typeface="Calibri"/>
              </a:rPr>
              <a:t>GOVERNANCE</a:t>
            </a:r>
            <a:r>
              <a:rPr sz="1800" spc="14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89" dirty="0">
                <a:solidFill>
                  <a:srgbClr val="004165"/>
                </a:solidFill>
                <a:latin typeface="Calibri"/>
                <a:cs typeface="Calibri"/>
              </a:rPr>
              <a:t>(ESG)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22306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CORPORATE</a:t>
            </a:r>
            <a:r>
              <a:rPr sz="2000" b="1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PROFILE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56046"/>
            <a:ext cx="1995410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CORPORATE</a:t>
            </a:r>
            <a:r>
              <a:rPr sz="1200" b="1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PROFILE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72911" y="1756046"/>
            <a:ext cx="2285906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OUR LARGEST BUSINESS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64352" y="2055196"/>
            <a:ext cx="254625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FULL</a:t>
            </a:r>
            <a:r>
              <a:rPr sz="10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YEAR</a:t>
            </a:r>
            <a:r>
              <a:rPr sz="1000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2020 CASH PROFIT</a:t>
            </a:r>
            <a:r>
              <a:rPr sz="1000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($m)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49857" y="2181434"/>
            <a:ext cx="3571704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Founded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1835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headquartered</a:t>
            </a:r>
            <a:r>
              <a:rPr sz="1000" spc="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Melbourne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49857" y="2410034"/>
            <a:ext cx="3544216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Top 7</a:t>
            </a:r>
            <a:r>
              <a:rPr sz="10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listed corporate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and the largest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64401" y="2538558"/>
            <a:ext cx="131273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BC6E8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22069" y="2562128"/>
            <a:ext cx="294709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bank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 by bank market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64401" y="2690958"/>
            <a:ext cx="4543847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Providing products,</a:t>
            </a:r>
            <a:r>
              <a:rPr sz="1000" spc="4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services</a:t>
            </a:r>
            <a:r>
              <a:rPr sz="1000" spc="3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and solutions</a:t>
            </a:r>
            <a:r>
              <a:rPr sz="1000" spc="1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to global</a:t>
            </a:r>
            <a:r>
              <a:rPr sz="1000" spc="1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Institutional</a:t>
            </a:r>
            <a:r>
              <a:rPr sz="1000" spc="2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and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Corporate</a:t>
            </a:r>
            <a:r>
              <a:rPr sz="1000" spc="5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customers</a:t>
            </a:r>
            <a:r>
              <a:rPr sz="1000" spc="54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across</a:t>
            </a:r>
            <a:r>
              <a:rPr sz="1000" spc="49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geographies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49857" y="2791288"/>
            <a:ext cx="3467730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Consumer</a:t>
            </a:r>
            <a:r>
              <a:rPr sz="1000" b="1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10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  <a:r>
              <a:rPr sz="1000" b="1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offerings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 core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markets,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regional</a:t>
            </a:r>
            <a:r>
              <a:rPr sz="1000" b="1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trade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capital flows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across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region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64401" y="3071958"/>
            <a:ext cx="46277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BC6E8"/>
                </a:solidFill>
                <a:latin typeface="Verdana"/>
                <a:cs typeface="Verdana"/>
              </a:rPr>
              <a:t>Products:</a:t>
            </a:r>
            <a:r>
              <a:rPr sz="1000" b="1" spc="12" dirty="0">
                <a:solidFill>
                  <a:srgbClr val="5BC6E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Payments</a:t>
            </a:r>
            <a:r>
              <a:rPr sz="1000" spc="2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&amp; Cash</a:t>
            </a:r>
            <a:r>
              <a:rPr sz="1000" spc="2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Mgt., Corporate</a:t>
            </a:r>
            <a:r>
              <a:rPr sz="1000" spc="51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Finance, Trade,</a:t>
            </a:r>
            <a:r>
              <a:rPr sz="1000" spc="3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Markets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876544" y="3116789"/>
            <a:ext cx="520712" cy="1195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1,854</a:t>
            </a:r>
          </a:p>
          <a:p>
            <a:pPr marL="0" marR="0">
              <a:lnSpc>
                <a:spcPts val="1210"/>
              </a:lnSpc>
              <a:spcBef>
                <a:spcPts val="6688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1,017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64401" y="3300558"/>
            <a:ext cx="496051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BC6E8"/>
                </a:solidFill>
                <a:latin typeface="Verdana"/>
                <a:cs typeface="Verdana"/>
              </a:rPr>
              <a:t>Geographies:</a:t>
            </a:r>
            <a:r>
              <a:rPr sz="1000" b="1" spc="40" dirty="0">
                <a:solidFill>
                  <a:srgbClr val="5BC6E8"/>
                </a:solidFill>
                <a:latin typeface="Verdana"/>
                <a:cs typeface="Verdana"/>
              </a:rPr>
              <a:t> </a:t>
            </a:r>
            <a:r>
              <a:rPr sz="1000" spc="-12" dirty="0">
                <a:solidFill>
                  <a:srgbClr val="394A58"/>
                </a:solidFill>
                <a:latin typeface="Verdana"/>
                <a:cs typeface="Verdana"/>
              </a:rPr>
              <a:t>In</a:t>
            </a:r>
            <a:r>
              <a:rPr sz="1000" spc="3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33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markets</a:t>
            </a:r>
            <a:r>
              <a:rPr sz="1000" spc="3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across</a:t>
            </a:r>
            <a:r>
              <a:rPr sz="1000" spc="4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Australia,</a:t>
            </a:r>
            <a:r>
              <a:rPr sz="1000" spc="-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New</a:t>
            </a:r>
            <a:r>
              <a:rPr sz="1000" spc="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Zealand, Asia, Europe,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America,</a:t>
            </a:r>
            <a:r>
              <a:rPr sz="1000" spc="1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PNG and the Middle</a:t>
            </a:r>
            <a:r>
              <a:rPr sz="1000" spc="-2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East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49857" y="3798906"/>
            <a:ext cx="2787491" cy="64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000" spc="776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Market capitalisation</a:t>
            </a:r>
            <a:r>
              <a:rPr sz="10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AU$48.8b</a:t>
            </a:r>
            <a:r>
              <a:rPr sz="1000" b="1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  <a:p>
            <a:pPr marL="0" marR="0">
              <a:lnSpc>
                <a:spcPts val="1210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000" spc="776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Assets of AU$1,042.3b</a:t>
            </a:r>
            <a:r>
              <a:rPr sz="1000" b="1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  <a:p>
            <a:pPr marL="0" marR="0">
              <a:lnSpc>
                <a:spcPts val="1210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000" spc="776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Credit rating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64401" y="3798906"/>
            <a:ext cx="4502909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NEW ZEALAND</a:t>
            </a:r>
            <a:r>
              <a:rPr sz="1000" b="1" spc="33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DIVISION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Providing products,</a:t>
            </a:r>
            <a:r>
              <a:rPr sz="1000" spc="4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services</a:t>
            </a:r>
            <a:r>
              <a:rPr sz="1000" spc="3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and solutions</a:t>
            </a:r>
            <a:r>
              <a:rPr sz="1000" spc="1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to Retail</a:t>
            </a:r>
            <a:r>
              <a:rPr sz="1000" spc="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and Commercial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customers</a:t>
            </a:r>
            <a:r>
              <a:rPr sz="1000" spc="66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through</a:t>
            </a:r>
            <a:r>
              <a:rPr sz="1000" spc="23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our</a:t>
            </a:r>
            <a:r>
              <a:rPr sz="1000" spc="1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Retail and Commercial</a:t>
            </a:r>
            <a:r>
              <a:rPr sz="1000" spc="36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businesses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64401" y="4332306"/>
            <a:ext cx="486528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Retail:</a:t>
            </a:r>
            <a:r>
              <a:rPr sz="1000" b="1" spc="17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Consumer,</a:t>
            </a:r>
            <a:r>
              <a:rPr sz="1000" spc="54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wealth, private banking and small business</a:t>
            </a:r>
            <a:r>
              <a:rPr sz="1000" spc="23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customers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275077" y="4535129"/>
            <a:ext cx="38856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S&amp;P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249422" y="4535129"/>
            <a:ext cx="62263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Moody’s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436109" y="4535129"/>
            <a:ext cx="43374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Fitch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64401" y="4561287"/>
            <a:ext cx="43500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Commercial:</a:t>
            </a:r>
            <a:r>
              <a:rPr sz="1000" b="1" spc="40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Privately</a:t>
            </a:r>
            <a:r>
              <a:rPr sz="1000" spc="-1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owned</a:t>
            </a:r>
            <a:r>
              <a:rPr sz="1000" spc="23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medium and large</a:t>
            </a:r>
            <a:r>
              <a:rPr sz="1000" spc="-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enterprises</a:t>
            </a:r>
            <a:r>
              <a:rPr sz="1000" spc="5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and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64401" y="4713687"/>
            <a:ext cx="146892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agricultural business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015998" y="4748489"/>
            <a:ext cx="90787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AA- / Negative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167126" y="4748489"/>
            <a:ext cx="78901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Aa3 / Stable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216653" y="4748489"/>
            <a:ext cx="87417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A+ / Negative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764401" y="5059254"/>
            <a:ext cx="270516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AUSTRALIA</a:t>
            </a:r>
            <a:r>
              <a:rPr sz="1000" b="1" spc="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RETAIL</a:t>
            </a:r>
            <a:r>
              <a:rPr sz="1000" b="1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&amp; COMMERCIAL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764401" y="5211654"/>
            <a:ext cx="4829176" cy="344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Providing products,</a:t>
            </a:r>
            <a:r>
              <a:rPr sz="1000" spc="4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services</a:t>
            </a:r>
            <a:r>
              <a:rPr sz="1000" spc="3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and solutions</a:t>
            </a:r>
            <a:r>
              <a:rPr sz="1000" spc="1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to Retail</a:t>
            </a:r>
            <a:r>
              <a:rPr sz="1000" spc="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and Commercial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customers</a:t>
            </a:r>
            <a:r>
              <a:rPr sz="1000" spc="66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through</a:t>
            </a:r>
            <a:r>
              <a:rPr sz="1000" spc="2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our</a:t>
            </a:r>
            <a:r>
              <a:rPr sz="1000" spc="1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Retail and Business</a:t>
            </a:r>
            <a:r>
              <a:rPr sz="1000" spc="27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Private Banking businesses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876544" y="5291918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2,337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687067" y="5424760"/>
            <a:ext cx="3155448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~38k</a:t>
            </a:r>
            <a:r>
              <a:rPr sz="1000" b="1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1000" b="1" spc="24" baseline="3000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staff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serving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over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8.5m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859279" y="5577160"/>
            <a:ext cx="290972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across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Retail,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Institutional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764401" y="5593010"/>
            <a:ext cx="333187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Retail:</a:t>
            </a:r>
            <a:r>
              <a:rPr sz="1000" b="1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Consumer</a:t>
            </a:r>
            <a:r>
              <a:rPr sz="1000" spc="44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and private banking customers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687067" y="5805760"/>
            <a:ext cx="3159643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$2.9b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in dividends</a:t>
            </a:r>
            <a:r>
              <a:rPr sz="1000" b="1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paid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~550k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764401" y="5821610"/>
            <a:ext cx="4900513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Commercial</a:t>
            </a:r>
            <a:r>
              <a:rPr sz="1000" b="1" dirty="0">
                <a:solidFill>
                  <a:srgbClr val="394A58"/>
                </a:solidFill>
                <a:latin typeface="Verdana"/>
                <a:cs typeface="Verdana"/>
              </a:rPr>
              <a:t>:</a:t>
            </a:r>
            <a:r>
              <a:rPr sz="1000" b="1" spc="36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Privately</a:t>
            </a:r>
            <a:r>
              <a:rPr sz="1000" spc="-1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owned</a:t>
            </a:r>
            <a:r>
              <a:rPr sz="1000" spc="23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small,</a:t>
            </a:r>
            <a:r>
              <a:rPr sz="1000" spc="-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medium enterprises</a:t>
            </a:r>
            <a:r>
              <a:rPr sz="1000" spc="5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and agricultural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business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859279" y="5958160"/>
            <a:ext cx="107947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shareholders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42823" y="6476146"/>
            <a:ext cx="2505662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at 30 September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Profit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(Continuing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Operations)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102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2326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SHAREHOLDER</a:t>
            </a:r>
            <a:r>
              <a:rPr sz="2000" b="1" spc="-4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RETURNS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322823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10 YEAR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PERFORMANCE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215794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EARNINGS</a:t>
            </a:r>
            <a:r>
              <a:rPr sz="12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PER</a:t>
            </a:r>
            <a:r>
              <a:rPr sz="1200" b="1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SHARE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2065808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DIVIDEND PER SHARE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56720"/>
            <a:ext cx="48944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5196"/>
            <a:ext cx="48944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9695" y="232418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21533" y="232418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94547" y="233968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178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676385" y="232418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57476" y="240038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238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85717" y="240406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237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712709" y="240914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8351" y="242870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640189" y="242870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122154" y="242870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603992" y="242870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93419" y="246769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75613" y="246680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549775" y="2473792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230744" y="250211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145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103752" y="252344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067809" y="253145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49160" y="252560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031994" y="277338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119739" y="2923753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63549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46047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FY12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627377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109851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FY14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591054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FY15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073654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556380" y="3400765"/>
            <a:ext cx="4045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037329" y="3400765"/>
            <a:ext cx="4045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520184" y="3400765"/>
            <a:ext cx="4045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001133" y="3400765"/>
            <a:ext cx="4045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719061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201789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682738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FY13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165592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FY14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646541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FY15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129394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610343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092817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0574146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1056619" y="3400765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51383" y="3974662"/>
            <a:ext cx="131050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SHARE PRICE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529069" y="3974662"/>
            <a:ext cx="240717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DIVIDEND PAYOUT RATIO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42823" y="4266774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620509" y="4265250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831213" y="4498299"/>
            <a:ext cx="240975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800" b="1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Shareholder</a:t>
            </a:r>
            <a:r>
              <a:rPr sz="800" b="1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Return (as reported)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087614" y="4660478"/>
            <a:ext cx="627271" cy="321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4423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79</a:t>
            </a:r>
          </a:p>
          <a:p>
            <a:pPr marL="0" marR="0">
              <a:lnSpc>
                <a:spcPts val="977"/>
              </a:lnSpc>
              <a:spcBef>
                <a:spcPts val="22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121140" y="464981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80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97991" y="4711659"/>
            <a:ext cx="32700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n/d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81100" y="4711659"/>
            <a:ext cx="32700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n/d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579117" y="4711659"/>
            <a:ext cx="495194" cy="413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31.5%</a:t>
            </a:r>
          </a:p>
          <a:p>
            <a:pPr marL="67055" marR="0">
              <a:lnSpc>
                <a:spcPts val="977"/>
              </a:lnSpc>
              <a:spcBef>
                <a:spcPts val="10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30.8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096135" y="4711659"/>
            <a:ext cx="429742" cy="412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5.9%</a:t>
            </a:r>
          </a:p>
          <a:p>
            <a:pPr marL="31369" marR="0">
              <a:lnSpc>
                <a:spcPts val="977"/>
              </a:lnSpc>
              <a:spcBef>
                <a:spcPts val="9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30.9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556636" y="4711659"/>
            <a:ext cx="4756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-7.5%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062604" y="4711659"/>
            <a:ext cx="42974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9.2%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3512565" y="4711659"/>
            <a:ext cx="495193" cy="437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13.1%</a:t>
            </a:r>
          </a:p>
          <a:p>
            <a:pPr marL="58166" marR="0">
              <a:lnSpc>
                <a:spcPts val="977"/>
              </a:lnSpc>
              <a:spcBef>
                <a:spcPts val="11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29.6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029455" y="4711659"/>
            <a:ext cx="429742" cy="462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0.6%</a:t>
            </a:r>
          </a:p>
          <a:p>
            <a:pPr marL="22225" marR="0">
              <a:lnSpc>
                <a:spcPts val="977"/>
              </a:lnSpc>
              <a:spcBef>
                <a:spcPts val="13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28.2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512817" y="4711659"/>
            <a:ext cx="96763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9.2%</a:t>
            </a:r>
            <a:r>
              <a:rPr sz="800" spc="8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-36.9%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465818" y="4773837"/>
            <a:ext cx="28304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74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499470" y="4824181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398384" y="4856693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69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743190" y="4866472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0154666" y="486380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843894" y="4843612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70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053960" y="4903937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67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8776716" y="4890856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68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6709536" y="4942672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65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3089401" y="502230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27.6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532629" y="5006045"/>
            <a:ext cx="866101" cy="369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28.5</a:t>
            </a:r>
          </a:p>
          <a:p>
            <a:pPr marL="481329" marR="0">
              <a:lnSpc>
                <a:spcPts val="977"/>
              </a:lnSpc>
              <a:spcBef>
                <a:spcPts val="6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17.2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2608452" y="503195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27.1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165250" y="507564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24.8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684276" y="5171272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19.5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9810242" y="5304749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47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1188318" y="5329133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45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668121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2011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149400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2012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630426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2013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2111375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2014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592577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2015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3073654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2016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3554603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2017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4035805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2018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4516882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4998084" y="5711098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6646164" y="5711098"/>
            <a:ext cx="4883362" cy="427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FY11</a:t>
            </a:r>
            <a:r>
              <a:rPr sz="800" spc="44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FY12</a:t>
            </a:r>
            <a:r>
              <a:rPr sz="800" spc="44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FY13</a:t>
            </a:r>
            <a:r>
              <a:rPr sz="800" spc="4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FY14</a:t>
            </a:r>
            <a:r>
              <a:rPr sz="800" spc="44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FY15</a:t>
            </a:r>
            <a:r>
              <a:rPr sz="800" spc="44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  <a:r>
              <a:rPr sz="800" spc="4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  <a:r>
              <a:rPr sz="800" spc="44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  <a:r>
              <a:rPr sz="800" spc="44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  <a:r>
              <a:rPr sz="800" spc="4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  <a:r>
              <a:rPr sz="800" spc="3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  <a:r>
              <a:rPr sz="800" spc="57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  <a:r>
              <a:rPr sz="800" spc="44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  <a:r>
              <a:rPr sz="800" spc="44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  <a:p>
            <a:pPr marL="188976" marR="0">
              <a:lnSpc>
                <a:spcPts val="980"/>
              </a:lnSpc>
              <a:spcBef>
                <a:spcPts val="110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Profit</a:t>
            </a:r>
            <a:r>
              <a:rPr sz="800" spc="21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Profit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(Continuing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operations)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786079" y="5975968"/>
            <a:ext cx="374351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Share price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close (last trading day 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September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year)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642823" y="6476146"/>
            <a:ext cx="151634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Continuing</a:t>
            </a:r>
            <a:r>
              <a:rPr sz="800" spc="6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basis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103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0702" y="437798"/>
            <a:ext cx="221037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OUR PURPOSE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7349" y="880168"/>
            <a:ext cx="10726029" cy="468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One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ways we are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bringing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purpose 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life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004165"/>
                </a:solidFill>
                <a:latin typeface="Verdana"/>
                <a:cs typeface="Verdana"/>
              </a:rPr>
              <a:t>is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through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helping</a:t>
            </a:r>
            <a:r>
              <a:rPr sz="1400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act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on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complex</a:t>
            </a:r>
            <a:r>
              <a:rPr sz="1400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issues</a:t>
            </a:r>
            <a:r>
              <a:rPr sz="1400" spc="-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that matter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society</a:t>
            </a:r>
          </a:p>
          <a:p>
            <a:pPr marL="0" marR="0">
              <a:lnSpc>
                <a:spcPts val="1679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are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core 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 business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strategy.</a:t>
            </a:r>
            <a:r>
              <a:rPr sz="1400" spc="48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 commitment</a:t>
            </a:r>
            <a:r>
              <a:rPr sz="1400" spc="-4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fair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responsible</a:t>
            </a:r>
            <a:r>
              <a:rPr sz="1400" spc="-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banking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underpins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 approach.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74647" y="2114493"/>
            <a:ext cx="2981319" cy="482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7DBA"/>
                </a:solidFill>
                <a:latin typeface="Verdana"/>
                <a:cs typeface="Verdana"/>
              </a:rPr>
              <a:t>CHOICES ABOUT WHO</a:t>
            </a:r>
            <a:r>
              <a:rPr sz="1200" b="1" spc="-15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7DBA"/>
                </a:solidFill>
                <a:latin typeface="Verdana"/>
                <a:cs typeface="Verdana"/>
              </a:rPr>
              <a:t>WE SERVE</a:t>
            </a:r>
          </a:p>
          <a:p>
            <a:pPr marL="1531619" marR="0">
              <a:lnSpc>
                <a:spcPts val="1458"/>
              </a:lnSpc>
              <a:spcBef>
                <a:spcPts val="531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WHO</a:t>
            </a:r>
            <a:r>
              <a:rPr sz="12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we bank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08721" y="2114493"/>
            <a:ext cx="3220075" cy="74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7DBA"/>
                </a:solidFill>
                <a:latin typeface="Verdana"/>
                <a:cs typeface="Verdana"/>
              </a:rPr>
              <a:t>CHOICES ABOUT HOW</a:t>
            </a:r>
            <a:r>
              <a:rPr sz="1200" b="1" spc="-10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7DBA"/>
                </a:solidFill>
                <a:latin typeface="Verdana"/>
                <a:cs typeface="Verdana"/>
              </a:rPr>
              <a:t>WE OPERATE</a:t>
            </a:r>
          </a:p>
          <a:p>
            <a:pPr marL="0" marR="0">
              <a:lnSpc>
                <a:spcPts val="1458"/>
              </a:lnSpc>
              <a:spcBef>
                <a:spcPts val="531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HOW</a:t>
            </a:r>
            <a:r>
              <a:rPr sz="12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we organise ourselves</a:t>
            </a:r>
          </a:p>
          <a:p>
            <a:pPr marL="0" marR="0">
              <a:lnSpc>
                <a:spcPts val="1458"/>
              </a:lnSpc>
              <a:spcBef>
                <a:spcPts val="529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HOW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we behave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07792" y="2632653"/>
            <a:ext cx="1448175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HOW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we bank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71344" y="2891733"/>
            <a:ext cx="1984407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WHAT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we care about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08721" y="2891733"/>
            <a:ext cx="3289822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HOW</a:t>
            </a:r>
            <a:r>
              <a:rPr sz="12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we measure &amp; communicate</a:t>
            </a:r>
            <a:r>
              <a:rPr sz="12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80933" y="3074613"/>
            <a:ext cx="81534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progress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82007" y="3947611"/>
            <a:ext cx="214969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7DBA"/>
                </a:solidFill>
                <a:latin typeface="Verdana"/>
                <a:cs typeface="Verdana"/>
              </a:rPr>
              <a:t>WHAT</a:t>
            </a:r>
            <a:r>
              <a:rPr sz="1200" b="1" spc="-18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7DBA"/>
                </a:solidFill>
                <a:latin typeface="Verdana"/>
                <a:cs typeface="Verdana"/>
              </a:rPr>
              <a:t>WE CARE ABOUT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99767" y="4493711"/>
            <a:ext cx="85085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FFFFFF"/>
                </a:solidFill>
                <a:latin typeface="Verdana"/>
                <a:cs typeface="Verdana"/>
              </a:rPr>
              <a:t>Housing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913376" y="4493711"/>
            <a:ext cx="262370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FFFFFF"/>
                </a:solidFill>
                <a:latin typeface="Verdana"/>
                <a:cs typeface="Verdana"/>
              </a:rPr>
              <a:t>Environmental Sustainability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87663" y="4493711"/>
            <a:ext cx="181847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sz="1200" b="1" spc="-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FFFFFF"/>
                </a:solidFill>
                <a:latin typeface="Verdana"/>
                <a:cs typeface="Verdana"/>
              </a:rPr>
              <a:t>Wellbeing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93647" y="4816545"/>
            <a:ext cx="118854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12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focus …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548382" y="4816545"/>
            <a:ext cx="126443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Leading to …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94225" y="4816545"/>
            <a:ext cx="252110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12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focus …</a:t>
            </a:r>
            <a:r>
              <a:rPr sz="1200" b="1" spc="132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Leading to …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195182" y="4816545"/>
            <a:ext cx="118854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12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focus …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695942" y="4816545"/>
            <a:ext cx="126443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Leading to …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93647" y="5235645"/>
            <a:ext cx="1287938" cy="594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Homes</a:t>
            </a:r>
            <a:r>
              <a:rPr sz="12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2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Buy</a:t>
            </a:r>
          </a:p>
          <a:p>
            <a:pPr marL="0" marR="0">
              <a:lnSpc>
                <a:spcPts val="1458"/>
              </a:lnSpc>
              <a:spcBef>
                <a:spcPts val="1412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Homes</a:t>
            </a:r>
            <a:r>
              <a:rPr sz="12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2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Rent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548382" y="5235645"/>
            <a:ext cx="1432719" cy="594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2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ownership</a:t>
            </a:r>
          </a:p>
          <a:p>
            <a:pPr marL="0" marR="0">
              <a:lnSpc>
                <a:spcPts val="1458"/>
              </a:lnSpc>
              <a:spcBef>
                <a:spcPts val="1412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Housing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choice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594225" y="5235645"/>
            <a:ext cx="686172" cy="9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Energy</a:t>
            </a:r>
          </a:p>
          <a:p>
            <a:pPr marL="0" marR="0">
              <a:lnSpc>
                <a:spcPts val="1458"/>
              </a:lnSpc>
              <a:spcBef>
                <a:spcPts val="1412"/>
              </a:spcBef>
              <a:spcAft>
                <a:spcPts val="0"/>
              </a:spcAft>
            </a:pPr>
            <a:r>
              <a:rPr sz="1200" spc="-15" dirty="0">
                <a:solidFill>
                  <a:srgbClr val="595A5B"/>
                </a:solidFill>
                <a:latin typeface="Verdana"/>
                <a:cs typeface="Verdana"/>
              </a:rPr>
              <a:t>Water</a:t>
            </a:r>
          </a:p>
          <a:p>
            <a:pPr marL="0" marR="0">
              <a:lnSpc>
                <a:spcPts val="1458"/>
              </a:lnSpc>
              <a:spcBef>
                <a:spcPts val="1412"/>
              </a:spcBef>
              <a:spcAft>
                <a:spcPts val="0"/>
              </a:spcAft>
            </a:pPr>
            <a:r>
              <a:rPr sz="1200" spc="-15" dirty="0">
                <a:solidFill>
                  <a:srgbClr val="595A5B"/>
                </a:solidFill>
                <a:latin typeface="Verdana"/>
                <a:cs typeface="Verdana"/>
              </a:rPr>
              <a:t>Waste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850890" y="5235645"/>
            <a:ext cx="1985009" cy="594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Lower</a:t>
            </a:r>
            <a:r>
              <a:rPr sz="12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carbon emissions</a:t>
            </a:r>
          </a:p>
          <a:p>
            <a:pPr marL="0" marR="0">
              <a:lnSpc>
                <a:spcPts val="1458"/>
              </a:lnSpc>
              <a:spcBef>
                <a:spcPts val="1412"/>
              </a:spcBef>
              <a:spcAft>
                <a:spcPts val="0"/>
              </a:spcAft>
            </a:pPr>
            <a:r>
              <a:rPr sz="1200" spc="-15" dirty="0">
                <a:solidFill>
                  <a:srgbClr val="595A5B"/>
                </a:solidFill>
                <a:latin typeface="Verdana"/>
                <a:cs typeface="Verdana"/>
              </a:rPr>
              <a:t>Water</a:t>
            </a:r>
            <a:r>
              <a:rPr sz="12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stewardship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195182" y="5324672"/>
            <a:ext cx="138683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12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Access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695942" y="5324672"/>
            <a:ext cx="187936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Economic participation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195182" y="5873287"/>
            <a:ext cx="140817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12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Fitness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695942" y="5873287"/>
            <a:ext cx="135038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12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health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93647" y="5977528"/>
            <a:ext cx="297979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Access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 Housing</a:t>
            </a:r>
            <a:r>
              <a:rPr sz="1200" spc="90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Housing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security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850890" y="5977528"/>
            <a:ext cx="164893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595A5B"/>
                </a:solidFill>
                <a:latin typeface="Verdana"/>
                <a:cs typeface="Verdana"/>
              </a:rPr>
              <a:t>Waste</a:t>
            </a:r>
            <a:r>
              <a:rPr sz="12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minimization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104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7349" y="437798"/>
            <a:ext cx="6393814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CREATING</a:t>
            </a:r>
            <a:r>
              <a:rPr sz="2000" b="1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VALUE</a:t>
            </a:r>
            <a:r>
              <a:rPr sz="2000" b="1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FOR OUR</a:t>
            </a:r>
            <a:r>
              <a:rPr sz="20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STAKEHOLDERS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59550" y="2625398"/>
            <a:ext cx="1590462" cy="284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4165"/>
                </a:solidFill>
                <a:latin typeface="Verdana"/>
                <a:cs typeface="Verdana"/>
              </a:rPr>
              <a:t>COMMUNITY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9665" y="2684199"/>
            <a:ext cx="1551251" cy="284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4165"/>
                </a:solidFill>
                <a:latin typeface="Verdana"/>
                <a:cs typeface="Verdana"/>
              </a:rPr>
              <a:t>CUSTOMERS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027" y="3038176"/>
            <a:ext cx="2320259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&gt;8.5m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retail,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08368" y="3038176"/>
            <a:ext cx="1866852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~$140m</a:t>
            </a:r>
            <a:r>
              <a:rPr sz="1000" b="1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contributed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3239" y="3190576"/>
            <a:ext cx="190709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Institutional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80581" y="3190576"/>
            <a:ext cx="16776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community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33165" y="3237665"/>
            <a:ext cx="1504649" cy="284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4165"/>
                </a:solidFill>
                <a:latin typeface="Verdana"/>
                <a:cs typeface="Verdana"/>
              </a:rPr>
              <a:t>EMPLOYEES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43390" y="3237665"/>
            <a:ext cx="2000974" cy="284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4165"/>
                </a:solidFill>
                <a:latin typeface="Verdana"/>
                <a:cs typeface="Verdana"/>
              </a:rPr>
              <a:t>SHAREHOLDERS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1027" y="3443560"/>
            <a:ext cx="2262922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$326b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New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08368" y="3443560"/>
            <a:ext cx="2068957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66,402</a:t>
            </a:r>
            <a:r>
              <a:rPr sz="1000" b="1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volunteering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hours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27754" y="3578307"/>
            <a:ext cx="1954467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38,579</a:t>
            </a:r>
            <a:r>
              <a:rPr sz="1000" b="1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people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employed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80581" y="3595960"/>
            <a:ext cx="17396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completed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employees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281159" y="3578307"/>
            <a:ext cx="1565502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&gt;550,000</a:t>
            </a:r>
            <a:r>
              <a:rPr sz="1000" b="1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799966" y="3730707"/>
            <a:ext cx="4979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(FTE)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453371" y="3730707"/>
            <a:ext cx="178667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shareholders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508368" y="3850468"/>
            <a:ext cx="2234559" cy="649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$2.3b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taxes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incurred;</a:t>
            </a:r>
          </a:p>
          <a:p>
            <a:pPr marL="17221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money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used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governments</a:t>
            </a:r>
          </a:p>
          <a:p>
            <a:pPr marL="17221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provide public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  <a:r>
              <a:rPr sz="100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172212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amenities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627754" y="3983691"/>
            <a:ext cx="2235652" cy="801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919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people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recruited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under-represented</a:t>
            </a:r>
            <a:r>
              <a:rPr sz="1000" spc="6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groups,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refugees,</a:t>
            </a:r>
            <a:r>
              <a:rPr sz="10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people</a:t>
            </a:r>
          </a:p>
          <a:p>
            <a:pPr marL="172211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disability</a:t>
            </a:r>
            <a:r>
              <a:rPr sz="1000" spc="-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Indigenous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Australians since 2016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281159" y="3983691"/>
            <a:ext cx="2085716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$3.8b</a:t>
            </a:r>
            <a:r>
              <a:rPr sz="900" baseline="276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  <a:r>
              <a:rPr sz="900" spc="58" baseline="2760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cash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profit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reported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51027" y="4002868"/>
            <a:ext cx="2008198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$355b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23239" y="4154962"/>
            <a:ext cx="1868727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and New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281159" y="4238199"/>
            <a:ext cx="1964211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227.6</a:t>
            </a:r>
            <a:r>
              <a:rPr sz="1000" b="1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cents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earnings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per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453371" y="4390853"/>
            <a:ext cx="50364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51027" y="4410030"/>
            <a:ext cx="223478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Full mobile</a:t>
            </a:r>
            <a:r>
              <a:rPr sz="10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wallet offering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,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10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Apple Pay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TM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,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508368" y="4562430"/>
            <a:ext cx="2072985" cy="649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&gt;1.07m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people</a:t>
            </a:r>
            <a:r>
              <a:rPr sz="1000" b="1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reached</a:t>
            </a:r>
          </a:p>
          <a:p>
            <a:pPr marL="17221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through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target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help</a:t>
            </a:r>
          </a:p>
          <a:p>
            <a:pPr marL="17221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enable social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economic</a:t>
            </a:r>
          </a:p>
          <a:p>
            <a:pPr marL="17221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participation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81159" y="4645361"/>
            <a:ext cx="2164711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60 cents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per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dividend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23239" y="4714830"/>
            <a:ext cx="2076286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GooglePay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TM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,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Samsung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Pay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TM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,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FitBit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Pay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TM</a:t>
            </a:r>
            <a:r>
              <a:rPr sz="1000" spc="-19" baseline="3000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Garmin Pay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TM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453371" y="4797761"/>
            <a:ext cx="68502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627754" y="4860715"/>
            <a:ext cx="196684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799966" y="4848053"/>
            <a:ext cx="1774110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33.4%</a:t>
            </a:r>
            <a:r>
              <a:rPr sz="1000" b="1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women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leadership,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27.9%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2014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81159" y="5050745"/>
            <a:ext cx="1911124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6.2%</a:t>
            </a:r>
            <a:r>
              <a:rPr sz="10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return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51027" y="5120214"/>
            <a:ext cx="1825612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#1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Lead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bank for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453371" y="5203145"/>
            <a:ext cx="199220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ordinary shareholders</a:t>
            </a:r>
            <a:r>
              <a:rPr sz="10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23239" y="5272614"/>
            <a:ext cx="71724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627754" y="5407361"/>
            <a:ext cx="1945152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~970k hours</a:t>
            </a:r>
            <a:r>
              <a:rPr sz="1000" b="1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training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799966" y="5559786"/>
            <a:ext cx="87679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undertaken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49833" y="5895197"/>
            <a:ext cx="73500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All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metrics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at 30 September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 (P&amp;L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growth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metrics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full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ended 30 September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2020)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unless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otherwise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stated.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42823" y="6169517"/>
            <a:ext cx="10917572" cy="528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Peter Lee Associates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Transactional Banking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Surveys,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2004-2020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2005-2020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representation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Senior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Manager,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Executive and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Senior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Executive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Levels. Includes all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employees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regardless</a:t>
            </a:r>
            <a:r>
              <a:rPr sz="8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leave status but not contractors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(which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 included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FTE)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 Figure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foregone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revenue of $105 million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 Total taxes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borne by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Group,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unrecovered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GST/VAT,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employee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related taxes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 taxes.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Inclusive of discontinued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  <a:r>
              <a:rPr sz="800" spc="30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 Through our initiatives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wellbeing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inclusion,</a:t>
            </a:r>
            <a:r>
              <a:rPr sz="8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employment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community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programs,</a:t>
            </a:r>
            <a:r>
              <a:rPr sz="800" spc="-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targeted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products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  <a:r>
              <a:rPr sz="8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small businesses and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 On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cash profit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continuing</a:t>
            </a:r>
            <a:r>
              <a:rPr sz="8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105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7349" y="437798"/>
            <a:ext cx="7076316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SNAPSHOT</a:t>
            </a:r>
            <a:r>
              <a:rPr sz="2000" b="1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OF FY20 ESG TARGET</a:t>
            </a:r>
            <a:r>
              <a:rPr sz="2000" b="1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3620" y="880168"/>
            <a:ext cx="10628556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14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ESG targets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11 of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17 United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Nations</a:t>
            </a:r>
            <a:r>
              <a:rPr sz="1400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Sustainable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Development</a:t>
            </a:r>
            <a:r>
              <a:rPr sz="1400" spc="-5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Goals.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This year we have achieved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3620" y="1093528"/>
            <a:ext cx="688544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made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good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progress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against</a:t>
            </a:r>
            <a:r>
              <a:rPr sz="1400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79%* of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targets,</a:t>
            </a:r>
            <a:r>
              <a:rPr sz="14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not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achieved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21%*.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16109" y="1098255"/>
            <a:ext cx="818256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progress</a:t>
            </a:r>
            <a:r>
              <a:rPr sz="8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partially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22461" y="1205570"/>
            <a:ext cx="61373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Achieved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25073" y="1196680"/>
            <a:ext cx="81906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Not achieved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16109" y="1342095"/>
            <a:ext cx="6052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achieved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7991" y="1523386"/>
            <a:ext cx="834950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ESG target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8784" y="1523386"/>
            <a:ext cx="719714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Progress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082785" y="1523386"/>
            <a:ext cx="725630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Outcome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841738" y="1523386"/>
            <a:ext cx="109277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Relevant SDGs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97991" y="1727856"/>
            <a:ext cx="2387274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FAIR AND</a:t>
            </a:r>
            <a:r>
              <a:rPr sz="900" b="1" spc="14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RESPONSIBLE BANKING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97991" y="2097045"/>
            <a:ext cx="4307668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remediation</a:t>
            </a:r>
            <a:r>
              <a:rPr sz="9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#customer</a:t>
            </a:r>
            <a:r>
              <a:rPr sz="8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800" spc="-18" baseline="3000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remediated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12 months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333110" y="2097045"/>
            <a:ext cx="3629176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~1.8m customer accounts</a:t>
            </a:r>
            <a:r>
              <a:rPr sz="9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remediated</a:t>
            </a:r>
            <a:r>
              <a:rPr sz="9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 the last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12 months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7991" y="2495063"/>
            <a:ext cx="4385505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Improve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reputation</a:t>
            </a:r>
            <a:r>
              <a:rPr sz="9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 community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trust, Reptrack® community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sentiment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indicator score (ranking²)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426964" y="2563643"/>
            <a:ext cx="3443202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Increased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62.9 (from 58.8 at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Sept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‘19); ranked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900" baseline="30666" dirty="0">
                <a:solidFill>
                  <a:srgbClr val="595A5B"/>
                </a:solidFill>
                <a:latin typeface="Verdana"/>
                <a:cs typeface="Verdana"/>
              </a:rPr>
              <a:t>nd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97991" y="2843805"/>
            <a:ext cx="2437198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ENVIRONMENTAL</a:t>
            </a:r>
            <a:r>
              <a:rPr sz="900" b="1" spc="-11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SUSTAINABILITY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390388" y="3159601"/>
            <a:ext cx="3513303" cy="31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Funded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facilitated</a:t>
            </a:r>
            <a:r>
              <a:rPr sz="9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A$9.08 billion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 sustainable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solutions</a:t>
            </a:r>
          </a:p>
          <a:p>
            <a:pPr marL="1251457" marR="0">
              <a:lnSpc>
                <a:spcPts val="1082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since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Oct 2019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97991" y="3228742"/>
            <a:ext cx="3957757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facilitate</a:t>
            </a:r>
            <a:r>
              <a:rPr sz="9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at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least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$50b by 2025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 sustainable solutions</a:t>
            </a:r>
            <a:r>
              <a:rPr sz="900" baseline="30666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321808" y="3712739"/>
            <a:ext cx="3650956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Scope 1 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 emissions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decreased by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36%,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tracking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ahead of</a:t>
            </a:r>
          </a:p>
          <a:p>
            <a:pPr marL="359663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required reduction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meet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2025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 2030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targets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97991" y="3781318"/>
            <a:ext cx="388612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Reduce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scope 1 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 emissions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 24%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2025 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35%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 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2030</a:t>
            </a:r>
            <a:r>
              <a:rPr sz="900" baseline="30666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97991" y="4131839"/>
            <a:ext cx="1687948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FINANCIAL WELLBEING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97991" y="4329069"/>
            <a:ext cx="4317802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Help enable social &amp; economic participation</a:t>
            </a:r>
            <a:r>
              <a:rPr sz="9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1 million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people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  <a:r>
              <a:rPr sz="900" baseline="30666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364223" y="4329069"/>
            <a:ext cx="1566483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Reached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&gt;1.07m people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97991" y="4550304"/>
            <a:ext cx="4111078" cy="748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Increasing</a:t>
            </a:r>
            <a:r>
              <a:rPr sz="9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women in leadership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33.1%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 2019 (34.1%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 2020)</a:t>
            </a:r>
          </a:p>
          <a:p>
            <a:pPr marL="0" marR="0">
              <a:lnSpc>
                <a:spcPts val="1093"/>
              </a:lnSpc>
              <a:spcBef>
                <a:spcPts val="1213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Recruiting &gt;1,000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people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from under-represented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groups</a:t>
            </a:r>
            <a:r>
              <a:rPr sz="9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  <a:p>
            <a:pPr marL="0" marR="0">
              <a:lnSpc>
                <a:spcPts val="1093"/>
              </a:lnSpc>
              <a:spcBef>
                <a:spcPts val="1097"/>
              </a:spcBef>
              <a:spcAft>
                <a:spcPts val="0"/>
              </a:spcAft>
            </a:pP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HOUSING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361432" y="4550304"/>
            <a:ext cx="357054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Women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 Leadership is 33.4%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(from 32.5%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at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Sept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2019)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244084" y="4774713"/>
            <a:ext cx="3808581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Recruited 919 people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from under-represented</a:t>
            </a:r>
            <a:r>
              <a:rPr sz="9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groups since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Oct</a:t>
            </a:r>
          </a:p>
          <a:p>
            <a:pPr marL="1682749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2016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7991" y="5321829"/>
            <a:ext cx="4069312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 facilitate</a:t>
            </a:r>
            <a:r>
              <a:rPr sz="9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$1b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 2023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deliver ~3,200 more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affordable,</a:t>
            </a:r>
            <a:r>
              <a:rPr sz="9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secure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sustainable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homes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buy &amp; rent (Australia)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375147" y="5390408"/>
            <a:ext cx="3542733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Funded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facilitated</a:t>
            </a:r>
            <a:r>
              <a:rPr sz="9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A$1.02b in investment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since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Oct 2018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97991" y="5745780"/>
            <a:ext cx="4296997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NZ$100m 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free loans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insulate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homes for ANZ NZ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mortgage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holders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# $value of loans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391911" y="5745780"/>
            <a:ext cx="3513307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Provided &gt;NZ$12.6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million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 interest-free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loans since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Oct</a:t>
            </a:r>
          </a:p>
          <a:p>
            <a:pPr marL="1534921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2018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42823" y="6242439"/>
            <a:ext cx="11030980" cy="57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Note: This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information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has not been</a:t>
            </a:r>
            <a:r>
              <a:rPr sz="7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independently</a:t>
            </a:r>
            <a:r>
              <a:rPr sz="7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assured. KPMG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0" dirty="0">
                <a:solidFill>
                  <a:srgbClr val="595A5B"/>
                </a:solidFill>
                <a:latin typeface="Verdana"/>
                <a:cs typeface="Verdana"/>
              </a:rPr>
              <a:t>will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provide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assurance over ANZ’s</a:t>
            </a:r>
            <a:r>
              <a:rPr sz="7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full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year performance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against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targets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its annual ESG</a:t>
            </a:r>
            <a:r>
              <a:rPr sz="7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reporting to be released 9 November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2020. Results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 at 30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September 2020.</a:t>
            </a:r>
          </a:p>
          <a:p>
            <a:pPr marL="0" marR="0">
              <a:lnSpc>
                <a:spcPts val="839"/>
              </a:lnSpc>
              <a:spcBef>
                <a:spcPts val="5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1. Australian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Retail and Commercial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customers; 2. RepTrak®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community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sentiment</a:t>
            </a:r>
            <a:r>
              <a:rPr sz="7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indicator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ranking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based on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 four major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Australian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banks; 3. Performance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includes initiatives</a:t>
            </a:r>
            <a:r>
              <a:rPr sz="7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that help improve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environmental sustainability,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increase access</a:t>
            </a:r>
          </a:p>
          <a:p>
            <a:pPr marL="0" marR="0">
              <a:lnSpc>
                <a:spcPts val="839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to affordable</a:t>
            </a:r>
            <a:r>
              <a:rPr sz="700" spc="6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housing and promote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wellbeing.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This target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7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replaces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7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$15bn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sustainable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solutions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target that we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exceeded</a:t>
            </a:r>
            <a:r>
              <a:rPr sz="7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one year ahead of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schedule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($19.1bn);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4. Reducing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7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direct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impacts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</a:p>
          <a:p>
            <a:pPr marL="0" marR="0">
              <a:lnSpc>
                <a:spcPts val="840"/>
              </a:lnSpc>
              <a:spcBef>
                <a:spcPts val="5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business activities</a:t>
            </a:r>
            <a:r>
              <a:rPr sz="7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7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environment; 5. Through our initiatives</a:t>
            </a:r>
            <a:r>
              <a:rPr sz="7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to support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wellbeing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7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inclusion,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employment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community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programs,</a:t>
            </a:r>
            <a:r>
              <a:rPr sz="7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targeted banking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products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services for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small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businesses and retail</a:t>
            </a:r>
          </a:p>
          <a:p>
            <a:pPr marL="0" marR="0">
              <a:lnSpc>
                <a:spcPts val="839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106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7349" y="437798"/>
            <a:ext cx="6106220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SUSTAINABILITY</a:t>
            </a:r>
            <a:r>
              <a:rPr sz="2000" b="1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PERFORMANCE</a:t>
            </a:r>
            <a:r>
              <a:rPr sz="2000" b="1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TRENDS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5690" y="1756046"/>
            <a:ext cx="2484132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COMMUNITY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INVESTMENT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39970" y="1756046"/>
            <a:ext cx="2784488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MONEYMINDED &amp; SAVER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PLUS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33357" y="1760290"/>
            <a:ext cx="291795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SUSTAINABLE</a:t>
            </a:r>
            <a:r>
              <a:rPr sz="12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SOLUTIONS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$50B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33357" y="1943170"/>
            <a:ext cx="1939072" cy="3696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TARGET³</a:t>
            </a:r>
          </a:p>
          <a:p>
            <a:pPr marL="46355" marR="0">
              <a:lnSpc>
                <a:spcPts val="119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Funded and facilitated</a:t>
            </a:r>
            <a:r>
              <a:rPr sz="1000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($b)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8842" y="2120982"/>
            <a:ext cx="23509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community</a:t>
            </a:r>
            <a:r>
              <a:rPr sz="10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investment</a:t>
            </a:r>
            <a:r>
              <a:rPr sz="1000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72177" y="2121998"/>
            <a:ext cx="2124906" cy="443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Estimated</a:t>
            </a:r>
            <a:r>
              <a:rPr sz="1000" spc="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# of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people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reached</a:t>
            </a:r>
          </a:p>
          <a:p>
            <a:pPr marL="974216" marR="0">
              <a:lnSpc>
                <a:spcPts val="1210"/>
              </a:lnSpc>
              <a:spcBef>
                <a:spcPts val="72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88,308</a:t>
            </a:r>
            <a:r>
              <a:rPr sz="1000" spc="4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90,724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129771" y="2365203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9.08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27376" y="2421591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63823" y="2406351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090673" y="2449912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638790" y="2450166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7.6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553844" y="2474042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409946" y="2473026"/>
            <a:ext cx="60116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80,074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515597" y="2528525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0.06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37392" y="2619076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highlight>
                  <a:srgbClr val="5BC6E8"/>
                </a:highlight>
                <a:latin typeface="Verdana"/>
                <a:cs typeface="Verdana"/>
              </a:rPr>
              <a:t>1.45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885944" y="2660478"/>
            <a:ext cx="60116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65,549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094086" y="2679782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4.6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19797" y="2700102"/>
            <a:ext cx="60116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61,367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57655" y="2804115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549638" y="2808687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4.5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141964" y="3070434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7.57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005316" y="3103454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961509" y="3580085"/>
            <a:ext cx="9708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2016</a:t>
            </a:r>
            <a:r>
              <a:rPr sz="1000" spc="100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2017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030214" y="3580085"/>
            <a:ext cx="47513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2018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549897" y="357830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102093" y="3580085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938894" y="3598373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2016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044938" y="3598119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161776" y="3598119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9030" y="361640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2016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484375" y="361640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2017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997710" y="361640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2018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585339" y="361640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114167" y="3620598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474707" y="3603834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2017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571988" y="3603834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026906" y="3791492"/>
            <a:ext cx="761081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social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083038" y="3791798"/>
            <a:ext cx="5651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Housing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988040" y="3806149"/>
            <a:ext cx="89452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Environmental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79652" y="4046925"/>
            <a:ext cx="237133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EMPLOYEE</a:t>
            </a:r>
            <a:r>
              <a:rPr sz="1200" b="1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ENGAGEMENT</a:t>
            </a:r>
            <a:r>
              <a:rPr sz="1200" b="1" baseline="30166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584446" y="4046925"/>
            <a:ext cx="344235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ENVIRONMENTAL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FOOTPRINT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TARGET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885808" y="4046925"/>
            <a:ext cx="230948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WOMEN IN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LEADERSHIP</a:t>
            </a: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⁴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70788" y="4482928"/>
            <a:ext cx="230100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Employee</a:t>
            </a:r>
            <a:r>
              <a:rPr sz="1000" spc="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engagement</a:t>
            </a:r>
            <a:r>
              <a:rPr sz="1000" spc="5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score</a:t>
            </a:r>
            <a:r>
              <a:rPr sz="1000" spc="4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972177" y="4481404"/>
            <a:ext cx="2656616" cy="366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Scope</a:t>
            </a:r>
            <a:r>
              <a:rPr sz="1000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1 &amp; 2 greenhouse</a:t>
            </a:r>
            <a:r>
              <a:rPr sz="1000" spc="5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gas</a:t>
            </a:r>
            <a:r>
              <a:rPr sz="10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emissions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(k tonnes</a:t>
            </a:r>
            <a:r>
              <a:rPr sz="1000" spc="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</a:t>
            </a:r>
            <a:r>
              <a:rPr sz="1000" spc="18" baseline="-23999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-e)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982202" y="4481404"/>
            <a:ext cx="141733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Representation</a:t>
            </a:r>
            <a:r>
              <a:rPr sz="1000" spc="7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(%)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027929" y="4920951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194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1098656" y="4920010"/>
            <a:ext cx="44044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33.4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191891" y="4964512"/>
            <a:ext cx="3135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86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562208" y="4992833"/>
            <a:ext cx="44026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32.5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564378" y="5023388"/>
            <a:ext cx="394554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181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0025506" y="5061996"/>
            <a:ext cx="44044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32.0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6114034" y="5099259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171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650481" y="519069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157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488678" y="5177872"/>
            <a:ext cx="44026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31.1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161910" y="5292119"/>
            <a:ext cx="394554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133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964803" y="5274773"/>
            <a:ext cx="44026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29.9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668523" y="532290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77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060399" y="5388819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74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132710" y="5451938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73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609344" y="5496998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72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959510" y="600936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2016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484375" y="600936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2017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997710" y="6009367"/>
            <a:ext cx="98071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2018</a:t>
            </a:r>
            <a:r>
              <a:rPr sz="1000" spc="108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165348" y="600936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4976114" y="6009367"/>
            <a:ext cx="47513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2016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5525134" y="6009367"/>
            <a:ext cx="980210" cy="19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2017</a:t>
            </a:r>
            <a:r>
              <a:rPr sz="1000" spc="108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2018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6617843" y="6015463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155433" y="600936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8891905" y="6015463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2016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9436607" y="600936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2017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0006330" y="600936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2018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0531475" y="6009367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1090402" y="6015463"/>
            <a:ext cx="4751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948842" y="6239926"/>
            <a:ext cx="10292044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Figure includes</a:t>
            </a:r>
            <a:r>
              <a:rPr sz="8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forgone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revenue (2020 = $105m),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cost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providing low or fee-free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accounts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range of customers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such as government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benefit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recipients, not-for-profit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organisations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students 2. The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2017 engagement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survey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run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 pulse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survey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sent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10% of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bank’s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employees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 a 57% response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rate.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employee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engagement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survey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was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948842" y="6483767"/>
            <a:ext cx="10405829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sent to all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staff 3. 2016 – 2019 figures represent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annual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contributions towards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ANZ’s 2020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$15bn sustainable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solutions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target,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which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had an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environmental focus.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FY20,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set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new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2025 $50bn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target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 expanded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focus on environmental sustainability,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housing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financial</a:t>
            </a:r>
            <a:r>
              <a:rPr sz="8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wellbeing. 4. Measures representation at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Senior Manager,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Executive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Senior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Executive Levels.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 all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employees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regardless</a:t>
            </a:r>
            <a:r>
              <a:rPr sz="8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leave status but not contractors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(which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 included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FTE)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.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107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7349" y="437798"/>
            <a:ext cx="3432762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EXTERNAL</a:t>
            </a:r>
            <a:r>
              <a:rPr sz="2000" b="1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REPORTING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9587" y="1375214"/>
            <a:ext cx="160876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004165"/>
                </a:solidFill>
                <a:latin typeface="Verdana"/>
                <a:cs typeface="Verdana"/>
              </a:rPr>
              <a:t>RECOGNITION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8400" y="2782464"/>
            <a:ext cx="178640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In 2020 received SAM Silver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70225" y="2872008"/>
            <a:ext cx="1677603" cy="497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255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We achieved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 CDP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climate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disclosure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score</a:t>
            </a:r>
          </a:p>
          <a:p>
            <a:pPr marL="34290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A-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5283" y="2872008"/>
            <a:ext cx="1730392" cy="649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Ranked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amongst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top</a:t>
            </a:r>
          </a:p>
          <a:p>
            <a:pPr marL="195072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100 companies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</a:p>
          <a:p>
            <a:pPr marL="198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gender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equality</a:t>
            </a:r>
            <a:r>
              <a:rPr sz="10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globally</a:t>
            </a:r>
          </a:p>
          <a:p>
            <a:pPr marL="15392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Equileap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85376" y="2869266"/>
            <a:ext cx="1756958" cy="649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Ranked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amongst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Top</a:t>
            </a:r>
          </a:p>
          <a:p>
            <a:pPr marL="8686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 Best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Workplaces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457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Give Back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by</a:t>
            </a:r>
          </a:p>
          <a:p>
            <a:pPr marL="7162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GoodCompany</a:t>
            </a:r>
            <a:r>
              <a:rPr sz="1000" spc="5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6480" y="2919624"/>
            <a:ext cx="2030505" cy="726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Class distinction</a:t>
            </a:r>
            <a:r>
              <a:rPr sz="900" spc="-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with a score of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82 (out of</a:t>
            </a:r>
            <a:r>
              <a:rPr sz="900" spc="-1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100) in the 2019 Dow</a:t>
            </a:r>
          </a:p>
          <a:p>
            <a:pPr marL="14478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Jones</a:t>
            </a:r>
            <a:r>
              <a:rPr sz="900" spc="17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Sustainability Indices</a:t>
            </a:r>
          </a:p>
          <a:p>
            <a:pPr marL="246888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Corporate</a:t>
            </a:r>
            <a:r>
              <a:rPr sz="900" spc="-14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Sustainability</a:t>
            </a:r>
          </a:p>
          <a:p>
            <a:pPr marL="577596" marR="0">
              <a:lnSpc>
                <a:spcPts val="108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394A58"/>
                </a:solidFill>
                <a:latin typeface="Verdana"/>
                <a:cs typeface="Verdana"/>
              </a:rPr>
              <a:t>Assessment.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50509" y="2928448"/>
            <a:ext cx="129054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3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Member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FTSE4Good</a:t>
            </a:r>
            <a:r>
              <a:rPr sz="10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Index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9587" y="3863016"/>
            <a:ext cx="1593921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004165"/>
                </a:solidFill>
                <a:latin typeface="Verdana"/>
                <a:cs typeface="Verdana"/>
              </a:rPr>
              <a:t>FRAMEWORKS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4217" y="5400630"/>
            <a:ext cx="1967157" cy="496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668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 ESG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reporting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prepared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accordance</a:t>
            </a:r>
            <a:r>
              <a:rPr sz="1000" spc="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</a:p>
          <a:p>
            <a:pPr marL="25024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Global Reporting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45561" y="5400630"/>
            <a:ext cx="2037497" cy="80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388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We report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line</a:t>
            </a:r>
            <a:r>
              <a:rPr sz="10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using</a:t>
            </a:r>
          </a:p>
          <a:p>
            <a:pPr marL="3505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recommendations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</a:p>
          <a:p>
            <a:pPr marL="12039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Stability</a:t>
            </a:r>
            <a:r>
              <a:rPr sz="10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Board’s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(FSB) Task Force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Climate-</a:t>
            </a:r>
          </a:p>
          <a:p>
            <a:pPr marL="6858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Related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Disclosures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(TCFD)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52009" y="5400630"/>
            <a:ext cx="1865395" cy="954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29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 an Equator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Principles</a:t>
            </a:r>
          </a:p>
          <a:p>
            <a:pPr marL="22555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signatory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we report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</a:p>
          <a:p>
            <a:pPr marL="147827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implementation of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</a:p>
          <a:p>
            <a:pPr marL="19202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Principles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ESG</a:t>
            </a:r>
          </a:p>
          <a:p>
            <a:pPr marL="47396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Supplement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18781" y="5400630"/>
            <a:ext cx="1772978" cy="496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204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spc="-12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2019 we became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founding signatory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 the</a:t>
            </a:r>
          </a:p>
          <a:p>
            <a:pPr marL="283844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 Principles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706991" y="5400630"/>
            <a:ext cx="1878895" cy="64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59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We measure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value of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community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</a:p>
          <a:p>
            <a:pPr marL="14020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accordance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 the</a:t>
            </a:r>
          </a:p>
          <a:p>
            <a:pPr marL="150876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London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Benchmarking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8926" y="5858186"/>
            <a:ext cx="159872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963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Initiative</a:t>
            </a:r>
            <a:r>
              <a:rPr sz="10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Standards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(Comprehensive</a:t>
            </a:r>
            <a:r>
              <a:rPr sz="10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level)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47178" y="5858186"/>
            <a:ext cx="151873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Responsible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Banking.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731375" y="6010586"/>
            <a:ext cx="182915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Group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(LBG)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methodology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911838" y="658526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0987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FOUR</a:t>
            </a:r>
            <a:r>
              <a:rPr sz="20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PRIORITIES</a:t>
            </a:r>
            <a:r>
              <a:rPr sz="2000" b="1" spc="-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ESTABLISHED IN</a:t>
            </a:r>
            <a:r>
              <a:rPr sz="2000" b="1" spc="-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2016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8873" y="2433563"/>
            <a:ext cx="2915126" cy="5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1.</a:t>
            </a:r>
            <a:r>
              <a:rPr sz="1800" b="1" spc="-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Creating a simpler,</a:t>
            </a:r>
          </a:p>
          <a:p>
            <a:pPr marL="18287" marR="0">
              <a:lnSpc>
                <a:spcPts val="216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better</a:t>
            </a:r>
            <a:r>
              <a:rPr sz="1800" b="1" spc="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balanced</a:t>
            </a:r>
            <a:r>
              <a:rPr sz="1800" b="1" spc="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bank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96354" y="2414947"/>
            <a:ext cx="2798885" cy="62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8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r>
              <a:rPr sz="1800" b="1" spc="-2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Focusing on areas</a:t>
            </a:r>
          </a:p>
          <a:p>
            <a:pPr marL="158495" marR="0">
              <a:lnSpc>
                <a:spcPts val="2187"/>
              </a:lnSpc>
              <a:spcBef>
                <a:spcPts val="222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where we can</a:t>
            </a:r>
            <a:r>
              <a:rPr sz="1800" b="1" spc="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win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64741" y="4379383"/>
            <a:ext cx="3503690" cy="8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655" marR="0">
              <a:lnSpc>
                <a:spcPts val="218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3.</a:t>
            </a:r>
            <a:r>
              <a:rPr sz="1800" b="1" spc="-2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Building</a:t>
            </a:r>
            <a:r>
              <a:rPr sz="1800" b="1" spc="2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a superior</a:t>
            </a:r>
          </a:p>
          <a:p>
            <a:pPr marL="172211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everyday experience</a:t>
            </a:r>
            <a:r>
              <a:rPr sz="1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compete in the</a:t>
            </a:r>
            <a:r>
              <a:rPr sz="1800" b="1" spc="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sz="1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65645" y="4516542"/>
            <a:ext cx="3460561" cy="590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676" marR="0">
              <a:lnSpc>
                <a:spcPts val="218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4.</a:t>
            </a:r>
            <a:r>
              <a:rPr sz="1800" b="1" spc="-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Driving</a:t>
            </a:r>
            <a:r>
              <a:rPr sz="1800" b="1" spc="2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a purpose and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values led transformation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274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sz="4200" b="1" dirty="0">
                <a:solidFill>
                  <a:srgbClr val="007DBA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sz="3800" spc="93" dirty="0">
                <a:solidFill>
                  <a:srgbClr val="004165"/>
                </a:solidFill>
                <a:latin typeface="Calibri"/>
                <a:cs typeface="Calibri"/>
              </a:rPr>
              <a:t>FULL</a:t>
            </a:r>
            <a:r>
              <a:rPr sz="3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80" dirty="0">
                <a:solidFill>
                  <a:srgbClr val="004165"/>
                </a:solidFill>
                <a:latin typeface="Calibri"/>
                <a:cs typeface="Calibri"/>
              </a:rPr>
              <a:t>YEAR</a:t>
            </a:r>
            <a:r>
              <a:rPr sz="3800" spc="12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33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2448" y="4336305"/>
            <a:ext cx="3143829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82" dirty="0">
                <a:solidFill>
                  <a:srgbClr val="004165"/>
                </a:solidFill>
                <a:latin typeface="Calibri"/>
                <a:cs typeface="Calibri"/>
              </a:rPr>
              <a:t>INVESTOR</a:t>
            </a:r>
            <a:r>
              <a:rPr sz="1800" b="1" spc="123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94" dirty="0">
                <a:solidFill>
                  <a:srgbClr val="004165"/>
                </a:solidFill>
                <a:latin typeface="Calibri"/>
                <a:cs typeface="Calibri"/>
              </a:rPr>
              <a:t>DISCUSSION</a:t>
            </a:r>
            <a:r>
              <a:rPr sz="1800" b="1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46" dirty="0">
                <a:solidFill>
                  <a:srgbClr val="004165"/>
                </a:solidFill>
                <a:latin typeface="Calibri"/>
                <a:cs typeface="Calibri"/>
              </a:rPr>
              <a:t>PACK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10520" y="4621293"/>
            <a:ext cx="1807759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93" dirty="0">
                <a:solidFill>
                  <a:srgbClr val="004165"/>
                </a:solidFill>
                <a:latin typeface="Calibri"/>
                <a:cs typeface="Calibri"/>
              </a:rPr>
              <a:t>CARBON</a:t>
            </a:r>
            <a:r>
              <a:rPr sz="1800" spc="121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3" dirty="0">
                <a:solidFill>
                  <a:srgbClr val="004165"/>
                </a:solidFill>
                <a:latin typeface="Calibri"/>
                <a:cs typeface="Calibri"/>
              </a:rPr>
              <a:t>POLICY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7349" y="437798"/>
            <a:ext cx="554519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OUR APPROACH</a:t>
            </a:r>
            <a:r>
              <a:rPr sz="2000" b="1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TO CLIMATE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CHANGE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5391" y="880168"/>
            <a:ext cx="11016479" cy="468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spc="-64" dirty="0">
                <a:solidFill>
                  <a:srgbClr val="004165"/>
                </a:solidFill>
                <a:latin typeface="Verdana"/>
                <a:cs typeface="Verdana"/>
              </a:rPr>
              <a:t>We</a:t>
            </a:r>
            <a:r>
              <a:rPr sz="1400" spc="5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understand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the impact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– positive</a:t>
            </a:r>
            <a:r>
              <a:rPr sz="1400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negative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– our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financing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has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on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climate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change. Through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 lending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decisions,</a:t>
            </a:r>
          </a:p>
          <a:p>
            <a:pPr marL="0" marR="0">
              <a:lnSpc>
                <a:spcPts val="1679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we support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companies</a:t>
            </a:r>
            <a:r>
              <a:rPr sz="1400" spc="-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projects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that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contribute</a:t>
            </a:r>
            <a:r>
              <a:rPr sz="14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reducing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emissions</a:t>
            </a:r>
            <a:r>
              <a:rPr sz="1400" spc="-5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</a:t>
            </a:r>
            <a:r>
              <a:rPr sz="1400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are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resilient</a:t>
            </a:r>
            <a:r>
              <a:rPr sz="1400" spc="-5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 changing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climate.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3620" y="1643323"/>
            <a:ext cx="205823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OUR PRIORITY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AREAS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04636" y="1967124"/>
            <a:ext cx="27495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2.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01111" y="2058564"/>
            <a:ext cx="27495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1.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31454" y="2077487"/>
            <a:ext cx="27495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89199"/>
                </a:solidFill>
                <a:latin typeface="Verdana"/>
                <a:cs typeface="Verdana"/>
              </a:rPr>
              <a:t>3.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4116" y="2104283"/>
            <a:ext cx="977391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496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Support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transitioning</a:t>
            </a:r>
          </a:p>
          <a:p>
            <a:pPr marL="9144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7DBA"/>
                </a:solidFill>
                <a:latin typeface="Verdana"/>
                <a:cs typeface="Verdana"/>
              </a:rPr>
              <a:t>industries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28316" y="2195724"/>
            <a:ext cx="820898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Help our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customers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20557" y="2214646"/>
            <a:ext cx="897929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89199"/>
                </a:solidFill>
                <a:latin typeface="Verdana"/>
                <a:cs typeface="Verdana"/>
              </a:rPr>
              <a:t>Reduce our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89199"/>
                </a:solidFill>
                <a:latin typeface="Verdana"/>
                <a:cs typeface="Verdana"/>
              </a:rPr>
              <a:t>own</a:t>
            </a:r>
            <a:r>
              <a:rPr sz="900" b="1" spc="15" dirty="0">
                <a:solidFill>
                  <a:srgbClr val="589199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89199"/>
                </a:solidFill>
                <a:latin typeface="Verdana"/>
                <a:cs typeface="Verdana"/>
              </a:rPr>
              <a:t>impact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35175" y="2874920"/>
            <a:ext cx="1672322" cy="862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3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… by</a:t>
            </a:r>
            <a:r>
              <a:rPr sz="900" b="1" i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encouraging</a:t>
            </a:r>
            <a:r>
              <a:rPr sz="900" b="1" i="1" spc="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to identify</a:t>
            </a:r>
            <a:r>
              <a:rPr sz="900" b="1" i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climate</a:t>
            </a:r>
            <a:r>
              <a:rPr sz="900" b="1" i="1" spc="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risks</a:t>
            </a:r>
          </a:p>
          <a:p>
            <a:pPr marL="18288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&amp; opportunities,</a:t>
            </a:r>
            <a:r>
              <a:rPr sz="900" b="1" i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</a:p>
          <a:p>
            <a:pPr marL="185927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transition</a:t>
            </a:r>
            <a:r>
              <a:rPr sz="900" b="1" i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plans</a:t>
            </a:r>
            <a:r>
              <a:rPr sz="900" b="1" i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</a:p>
          <a:p>
            <a:pPr marL="18288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report</a:t>
            </a:r>
            <a:r>
              <a:rPr sz="900" b="1" i="1" spc="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publicly on their</a:t>
            </a:r>
          </a:p>
          <a:p>
            <a:pPr marL="478789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progress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44968" y="2971820"/>
            <a:ext cx="1416163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… by</a:t>
            </a:r>
            <a:r>
              <a:rPr sz="900" b="1" i="1" spc="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managing</a:t>
            </a:r>
            <a:r>
              <a:rPr sz="900" b="1" i="1" spc="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</a:p>
          <a:p>
            <a:pPr marL="12191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reducing</a:t>
            </a:r>
            <a:r>
              <a:rPr sz="900" b="1" i="1" spc="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emissions</a:t>
            </a:r>
          </a:p>
          <a:p>
            <a:pPr marL="198119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from our</a:t>
            </a:r>
            <a:r>
              <a:rPr sz="900" b="1" i="1" spc="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own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96002" y="2992521"/>
            <a:ext cx="1290664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19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… to</a:t>
            </a:r>
            <a:r>
              <a:rPr sz="900" b="1" i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help grow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900" b="1" i="1" spc="2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economy as it</a:t>
            </a:r>
          </a:p>
          <a:p>
            <a:pPr marL="222503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transitions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034528" y="3383301"/>
            <a:ext cx="83847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i="1" dirty="0">
                <a:solidFill>
                  <a:srgbClr val="FFFFFF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4593" y="4156653"/>
            <a:ext cx="313503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SNAPSHOT</a:t>
            </a:r>
            <a:r>
              <a:rPr sz="12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OF PROGRESS</a:t>
            </a:r>
            <a:r>
              <a:rPr sz="1200" b="1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 DATE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28776" y="4465976"/>
            <a:ext cx="775971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ACTIVITY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021201" y="4465976"/>
            <a:ext cx="411863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AIM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260968" y="4465976"/>
            <a:ext cx="78657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OUTCOME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28776" y="4717436"/>
            <a:ext cx="3122231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Engage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with 100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 largest emitting</a:t>
            </a:r>
            <a:r>
              <a:rPr sz="9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customers,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focusing</a:t>
            </a:r>
            <a:r>
              <a:rPr sz="9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energy,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transport, buildings,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 food,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beverage 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agriculture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021201" y="4717436"/>
            <a:ext cx="4120212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Encourage</a:t>
            </a:r>
            <a:r>
              <a:rPr sz="9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support our</a:t>
            </a:r>
            <a:r>
              <a:rPr sz="9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establish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or strengthen low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carbon transition plans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260968" y="4717436"/>
            <a:ext cx="3168088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As at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end FY20 we have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engaged with 83 customers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will apply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 lessons</a:t>
            </a:r>
            <a:r>
              <a:rPr sz="9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 broader customer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base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28776" y="5266330"/>
            <a:ext cx="2857059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facilitate</a:t>
            </a:r>
            <a:r>
              <a:rPr sz="9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up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$50b of</a:t>
            </a:r>
            <a:r>
              <a:rPr sz="9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sustainable solutions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021201" y="5266330"/>
            <a:ext cx="4186822" cy="588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Help our customers</a:t>
            </a:r>
            <a:r>
              <a:rPr sz="9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lower carbon emissions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through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increased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energy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efficiency,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low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emissions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transport, green buildings,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reforestation,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renewable energy 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battery</a:t>
            </a:r>
            <a:r>
              <a:rPr sz="9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storage, emerging technologies, disaster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resilience 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climate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change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adaptation</a:t>
            </a:r>
            <a:r>
              <a:rPr sz="9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260968" y="5266330"/>
            <a:ext cx="3041906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We have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made good</a:t>
            </a:r>
            <a:r>
              <a:rPr sz="9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progress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date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$9.08b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funded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facilitated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 sustainable solutions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28776" y="5952130"/>
            <a:ext cx="2917144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 lending support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renewables</a:t>
            </a:r>
            <a:r>
              <a:rPr sz="9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lower-carbon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gas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021201" y="5952130"/>
            <a:ext cx="4007813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Help support the shift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net zero emissions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industries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that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create new job opportunities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260968" y="5952130"/>
            <a:ext cx="3240324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Since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2015,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 direct lending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renewables projects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has grown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63%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$1.5b.</a:t>
            </a:r>
            <a:r>
              <a:rPr sz="9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Over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90%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this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is now comprised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gas 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renewables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110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7349" y="437798"/>
            <a:ext cx="600598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OUR 2020</a:t>
            </a:r>
            <a:r>
              <a:rPr sz="20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CLIMATE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CHANGE STATEMENT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8931" y="880168"/>
            <a:ext cx="7862575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spc="-64" dirty="0">
                <a:solidFill>
                  <a:srgbClr val="004165"/>
                </a:solidFill>
                <a:latin typeface="Verdana"/>
                <a:cs typeface="Verdana"/>
              </a:rPr>
              <a:t>We</a:t>
            </a:r>
            <a:r>
              <a:rPr sz="1400" spc="5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Paris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Agreement’s</a:t>
            </a:r>
            <a:r>
              <a:rPr sz="14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goal of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transitioning</a:t>
            </a:r>
            <a:r>
              <a:rPr sz="1400" spc="-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net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zero emissions</a:t>
            </a:r>
            <a:r>
              <a:rPr sz="1400" spc="-5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by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2050.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8931" y="1169728"/>
            <a:ext cx="10438386" cy="468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14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2020 Climate</a:t>
            </a:r>
            <a:r>
              <a:rPr sz="1400" spc="-5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Change</a:t>
            </a:r>
            <a:r>
              <a:rPr sz="14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Statement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outlines</a:t>
            </a:r>
            <a:r>
              <a:rPr sz="1400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approach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strengthened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commitments</a:t>
            </a:r>
            <a:r>
              <a:rPr sz="1400" spc="-4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that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seek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 support</a:t>
            </a:r>
            <a:r>
              <a:rPr sz="1400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</a:t>
            </a:r>
          </a:p>
          <a:p>
            <a:pPr marL="0" marR="0">
              <a:lnSpc>
                <a:spcPts val="1679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global</a:t>
            </a:r>
            <a:r>
              <a:rPr sz="14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transition</a:t>
            </a:r>
            <a:r>
              <a:rPr sz="1400" spc="-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 net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zero</a:t>
            </a:r>
            <a:r>
              <a:rPr sz="1400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emissions.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6338" y="1828820"/>
            <a:ext cx="1261961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PRIORITY</a:t>
            </a:r>
            <a:r>
              <a:rPr sz="900" b="1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AREAS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35752" y="1828820"/>
            <a:ext cx="2235366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sz="900" b="1" spc="-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ARE WE MAKING CHANGE?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9177" y="2075074"/>
            <a:ext cx="1263208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We will do this by…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59177" y="2360835"/>
            <a:ext cx="192416" cy="989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1156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1104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1154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31389" y="2349394"/>
            <a:ext cx="9190168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Broadening</a:t>
            </a:r>
            <a:r>
              <a:rPr sz="900" b="1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engagement</a:t>
            </a:r>
            <a:r>
              <a:rPr sz="9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9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existing largest</a:t>
            </a:r>
            <a:r>
              <a:rPr sz="9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emitting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900" b="1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also include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major oil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gas companies within the energy sector,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them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establish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strengthen their transition plans by 2021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31389" y="2623968"/>
            <a:ext cx="9159031" cy="862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Disclosing more</a:t>
            </a:r>
            <a:r>
              <a:rPr sz="9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robust</a:t>
            </a:r>
            <a:r>
              <a:rPr sz="9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and credible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metrics</a:t>
            </a:r>
            <a:r>
              <a:rPr sz="900" b="1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so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 emissions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impact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 financing</a:t>
            </a:r>
            <a:r>
              <a:rPr sz="9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can be tracked annually,</a:t>
            </a:r>
            <a:r>
              <a:rPr sz="9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starting with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commercial property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power generation. From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2021 will set targets</a:t>
            </a:r>
            <a:r>
              <a:rPr sz="9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reduce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 financed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emissions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each sector between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now and 2030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Ensuring</a:t>
            </a:r>
            <a:r>
              <a:rPr sz="9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discussion</a:t>
            </a:r>
            <a:r>
              <a:rPr sz="9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climate risk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becomes part</a:t>
            </a:r>
            <a:r>
              <a:rPr sz="9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9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everyday client engagement</a:t>
            </a:r>
            <a:r>
              <a:rPr sz="900" b="1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have</a:t>
            </a:r>
            <a:r>
              <a:rPr sz="9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 deeper</a:t>
            </a:r>
            <a:r>
              <a:rPr sz="9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understanding</a:t>
            </a:r>
            <a:r>
              <a:rPr sz="9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all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 customers’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transition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plans. Over time,</a:t>
            </a:r>
            <a:r>
              <a:rPr sz="9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we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will move away from working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9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that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do not have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clear and public transition plans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facilitating</a:t>
            </a:r>
            <a:r>
              <a:rPr sz="9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at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least $50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billion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 2025 towards sustainable finance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help our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customer’s lower carbon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emissio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ns.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We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will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allocate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$1 billion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of this</a:t>
            </a:r>
            <a:r>
              <a:rPr sz="900" b="1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towards</a:t>
            </a:r>
            <a:r>
              <a:rPr sz="900" b="1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supporting</a:t>
            </a:r>
            <a:r>
              <a:rPr sz="9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customers’ and</a:t>
            </a:r>
            <a:r>
              <a:rPr sz="9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communities’ disaster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recovery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and resilience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59177" y="3538368"/>
            <a:ext cx="1263208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We will do this by…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059177" y="3824129"/>
            <a:ext cx="192416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31389" y="3812688"/>
            <a:ext cx="9176513" cy="314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Further reducing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 carbon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intensity of</a:t>
            </a:r>
            <a:r>
              <a:rPr sz="9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electricity</a:t>
            </a:r>
            <a:r>
              <a:rPr sz="9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generation lending portfolio</a:t>
            </a:r>
            <a:r>
              <a:rPr sz="9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9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only directly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financing</a:t>
            </a:r>
            <a:r>
              <a:rPr sz="900" b="1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low</a:t>
            </a:r>
            <a:r>
              <a:rPr sz="900" b="1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carbon gas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&amp; renewable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projects</a:t>
            </a:r>
            <a:r>
              <a:rPr sz="900" b="1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</a:p>
          <a:p>
            <a:pPr marL="0" marR="0">
              <a:lnSpc>
                <a:spcPts val="1082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2030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059177" y="4098830"/>
            <a:ext cx="192416" cy="302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231389" y="4087389"/>
            <a:ext cx="9158146" cy="588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Continuing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diversified customers, which</a:t>
            </a:r>
            <a:r>
              <a:rPr sz="9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means</a:t>
            </a:r>
            <a:r>
              <a:rPr sz="9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no longer</a:t>
            </a:r>
            <a:r>
              <a:rPr sz="9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9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any new</a:t>
            </a:r>
            <a:r>
              <a:rPr sz="9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business customers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material¹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coal exposures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.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Engaging</a:t>
            </a:r>
            <a:r>
              <a:rPr sz="9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with existing customers</a:t>
            </a:r>
            <a:r>
              <a:rPr sz="900" b="1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who</a:t>
            </a:r>
            <a:r>
              <a:rPr sz="9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have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more than 50%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coal exposure²</a:t>
            </a:r>
            <a:r>
              <a:rPr sz="9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to support</a:t>
            </a:r>
            <a:r>
              <a:rPr sz="900" b="1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existing diversification plans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. Where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these are not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already in place, we will expect specific,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time</a:t>
            </a:r>
            <a:r>
              <a:rPr sz="9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bound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 public diversification strategies</a:t>
            </a:r>
            <a:r>
              <a:rPr sz="9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 2025.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We will cap limits</a:t>
            </a:r>
            <a:r>
              <a:rPr sz="9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customers which</a:t>
            </a:r>
            <a:r>
              <a:rPr sz="9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do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not meet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this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expectation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 reduce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exposure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over time³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59177" y="4647470"/>
            <a:ext cx="192416" cy="302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31389" y="4636029"/>
            <a:ext cx="9004814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Not directly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financing</a:t>
            </a:r>
            <a:r>
              <a:rPr sz="900" b="1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any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9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coal-fired power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plants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or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coal mines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⁴,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expansions.</a:t>
            </a:r>
            <a:r>
              <a:rPr sz="9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Existing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direct lending will run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off by 2030.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Only financing</a:t>
            </a:r>
            <a:r>
              <a:rPr sz="900" b="1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900" b="1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construction</a:t>
            </a:r>
            <a:r>
              <a:rPr sz="9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of new</a:t>
            </a:r>
            <a:r>
              <a:rPr sz="9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large-scale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office</a:t>
            </a:r>
            <a:r>
              <a:rPr sz="900" b="1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buildings</a:t>
            </a:r>
            <a:r>
              <a:rPr sz="9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if they</a:t>
            </a:r>
            <a:r>
              <a:rPr sz="900" b="1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are highly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energy efficient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,</a:t>
            </a:r>
            <a:r>
              <a:rPr sz="9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being built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either, at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least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NABERS⁵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5-star energy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rating or 5-star Green Star</a:t>
            </a:r>
            <a:r>
              <a:rPr sz="9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Design rating (or equivalent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international rating)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059177" y="5138949"/>
            <a:ext cx="1263208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We will do this by…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59177" y="5424964"/>
            <a:ext cx="192416" cy="30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231389" y="5413523"/>
            <a:ext cx="8840399" cy="451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Accelerating our own emission reductions</a:t>
            </a:r>
            <a:r>
              <a:rPr sz="9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sourcing 100%</a:t>
            </a:r>
            <a:r>
              <a:rPr sz="900" b="1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of the electricity</a:t>
            </a:r>
            <a:r>
              <a:rPr sz="9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needed</a:t>
            </a:r>
            <a:r>
              <a:rPr sz="900" b="1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9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9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business operations</a:t>
            </a:r>
            <a:r>
              <a:rPr sz="9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from renewables</a:t>
            </a:r>
            <a:r>
              <a:rPr sz="900" b="1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2025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i="1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Further updates on our progress to</a:t>
            </a:r>
            <a:r>
              <a:rPr sz="900" i="1" spc="-17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 </a:t>
            </a:r>
            <a:r>
              <a:rPr sz="900" i="1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minimise our own carbon</a:t>
            </a:r>
            <a:r>
              <a:rPr sz="900" i="1" spc="11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 </a:t>
            </a:r>
            <a:r>
              <a:rPr sz="900" i="1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footprint</a:t>
            </a:r>
            <a:r>
              <a:rPr sz="900" i="1" spc="-14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 </a:t>
            </a:r>
            <a:r>
              <a:rPr sz="900" i="1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can be found</a:t>
            </a:r>
            <a:r>
              <a:rPr sz="900" i="1" spc="11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 </a:t>
            </a:r>
            <a:r>
              <a:rPr sz="900" i="1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in ANZ’s</a:t>
            </a:r>
            <a:r>
              <a:rPr sz="900" i="1" spc="40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 </a:t>
            </a:r>
            <a:r>
              <a:rPr sz="900" i="1" dirty="0">
                <a:solidFill>
                  <a:srgbClr val="595A5B"/>
                </a:solidFill>
                <a:latin typeface="Verdana"/>
                <a:cs typeface="Verdana"/>
                <a:hlinkClick r:id="rId3"/>
              </a:rPr>
              <a:t>ESG Supplement </a:t>
            </a:r>
            <a:r>
              <a:rPr sz="900" i="1" u="sng" dirty="0">
                <a:solidFill>
                  <a:srgbClr val="0000FF"/>
                </a:solidFill>
                <a:latin typeface="Verdana"/>
                <a:cs typeface="Verdana"/>
                <a:hlinkClick r:id="rId3"/>
              </a:rPr>
              <a:t>https://www.anz.com.au/about-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i="1" u="sng" dirty="0">
                <a:solidFill>
                  <a:srgbClr val="0000FF"/>
                </a:solidFill>
                <a:latin typeface="Verdana"/>
                <a:cs typeface="Verdana"/>
                <a:hlinkClick r:id="rId3"/>
              </a:rPr>
              <a:t>us/sustainability/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8789" y="6234440"/>
            <a:ext cx="10538827" cy="649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More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10% revenue,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installed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capacity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 generation from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coal.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 We will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progressively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reduce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50% threshold so that by 2030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requirement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a diversification strategy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apply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mining,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transport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power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generating customers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25% thermal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coal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exposures</a:t>
            </a:r>
            <a:r>
              <a:rPr sz="8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 We will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continue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provide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rehabilitation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bonds for those existing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some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exposure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ensure their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responsibilities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exiting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sites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 fulfilled,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transaction banking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markets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3-day settlement limits.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 These 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mines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whose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reserves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 production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 at least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35% thermal coal.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NABERS (National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Australian Built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Environment Rating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System)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rating system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measuring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environmental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performance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Australian buildings,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tenancies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homes,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eg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energy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efficiency, water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usage, waste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management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indoor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environment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quality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111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7349" y="437798"/>
            <a:ext cx="358747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OUR PATHWAY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20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2030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898" y="880168"/>
            <a:ext cx="977635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14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response</a:t>
            </a:r>
            <a:r>
              <a:rPr sz="14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supporting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transition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has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evolved</a:t>
            </a:r>
            <a:r>
              <a:rPr sz="1400" spc="-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over</a:t>
            </a:r>
            <a:r>
              <a:rPr sz="14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time,</a:t>
            </a:r>
            <a:r>
              <a:rPr sz="1400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to</a:t>
            </a:r>
            <a:r>
              <a:rPr sz="14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date,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we’ve made</a:t>
            </a:r>
            <a:r>
              <a:rPr sz="14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strong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progress.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75113" y="1542878"/>
            <a:ext cx="73450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By 2030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82509" y="1860378"/>
            <a:ext cx="5121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07956" y="1898544"/>
            <a:ext cx="2467994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Our portfolio</a:t>
            </a:r>
            <a:r>
              <a:rPr sz="9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and approach</a:t>
            </a:r>
            <a:r>
              <a:rPr sz="9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will</a:t>
            </a:r>
            <a:r>
              <a:rPr sz="9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look</a:t>
            </a:r>
          </a:p>
          <a:p>
            <a:pPr marL="879729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like this: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97578" y="1994490"/>
            <a:ext cx="5121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60286" y="2120794"/>
            <a:ext cx="2526314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New</a:t>
            </a:r>
            <a:r>
              <a:rPr sz="9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commitments</a:t>
            </a:r>
            <a:r>
              <a:rPr sz="900" b="1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to support</a:t>
            </a:r>
            <a:r>
              <a:rPr sz="900" b="1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efforts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to achieve net</a:t>
            </a:r>
            <a:r>
              <a:rPr sz="9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zero carbon</a:t>
            </a:r>
            <a:r>
              <a:rPr sz="900" b="1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by</a:t>
            </a:r>
            <a:r>
              <a:rPr sz="9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2050: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77086" y="2154891"/>
            <a:ext cx="5121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2015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31794" y="2334154"/>
            <a:ext cx="2435384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Renewed</a:t>
            </a:r>
            <a:r>
              <a:rPr sz="9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commitments</a:t>
            </a:r>
            <a:r>
              <a:rPr sz="9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to facilitate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gradual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&amp; orderly</a:t>
            </a:r>
            <a:r>
              <a:rPr sz="900" b="1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transition: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205848" y="2321846"/>
            <a:ext cx="192416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378060" y="2310405"/>
            <a:ext cx="2481269" cy="72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900" spc="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power generation</a:t>
            </a:r>
            <a:r>
              <a:rPr sz="9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direct lending will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be only to</a:t>
            </a:r>
            <a:r>
              <a:rPr sz="9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gas and</a:t>
            </a:r>
            <a:r>
              <a:rPr sz="9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renewables (as we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will have</a:t>
            </a:r>
            <a:r>
              <a:rPr sz="900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exited all</a:t>
            </a:r>
            <a:r>
              <a:rPr sz="9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direct lending to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coal-fired power generation</a:t>
            </a:r>
            <a:r>
              <a:rPr sz="9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and thermal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coal mines)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8840" y="2487189"/>
            <a:ext cx="2623656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Facilitate</a:t>
            </a:r>
            <a:r>
              <a:rPr sz="9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gradual &amp; orderly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transition: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60286" y="2543715"/>
            <a:ext cx="192416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32498" y="2532274"/>
            <a:ext cx="2360036" cy="72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Continue</a:t>
            </a:r>
            <a:r>
              <a:rPr sz="9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to support diversified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customers,</a:t>
            </a:r>
            <a:r>
              <a:rPr sz="900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which</a:t>
            </a:r>
            <a:r>
              <a:rPr sz="9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means</a:t>
            </a:r>
            <a:r>
              <a:rPr sz="9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we will no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longer bank any</a:t>
            </a:r>
            <a:r>
              <a:rPr sz="9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new business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customers</a:t>
            </a:r>
            <a:r>
              <a:rPr sz="9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with</a:t>
            </a:r>
            <a:r>
              <a:rPr sz="9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material¹</a:t>
            </a:r>
            <a:r>
              <a:rPr sz="900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thermal coal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exposures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78840" y="2773204"/>
            <a:ext cx="192416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51357" y="2761763"/>
            <a:ext cx="2202068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 facilitate</a:t>
            </a:r>
            <a:r>
              <a:rPr sz="9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&gt;$10b by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2020 to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customers transition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low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carbon economy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431794" y="2757075"/>
            <a:ext cx="192416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604005" y="2745633"/>
            <a:ext cx="2204265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 facilitate</a:t>
            </a:r>
            <a:r>
              <a:rPr sz="9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$50b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by 2025 to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customers transition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low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carbon economy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205848" y="3144806"/>
            <a:ext cx="192416" cy="851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4396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378060" y="3133364"/>
            <a:ext cx="2401363" cy="588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We will have</a:t>
            </a:r>
            <a:r>
              <a:rPr sz="900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reduced</a:t>
            </a:r>
            <a:r>
              <a:rPr sz="9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exposures</a:t>
            </a:r>
            <a:r>
              <a:rPr sz="900" spc="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customers</a:t>
            </a:r>
            <a:r>
              <a:rPr sz="9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without a diversification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strategy</a:t>
            </a:r>
            <a:r>
              <a:rPr sz="9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or specific, time</a:t>
            </a:r>
            <a:r>
              <a:rPr sz="9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bound, public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transition</a:t>
            </a:r>
            <a:r>
              <a:rPr sz="9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plans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604005" y="3294527"/>
            <a:ext cx="2433185" cy="862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Encourage</a:t>
            </a:r>
            <a:r>
              <a:rPr sz="9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100 of</a:t>
            </a:r>
            <a:r>
              <a:rPr sz="9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largest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emitting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customers in the energy,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transport, buildings</a:t>
            </a:r>
            <a:r>
              <a:rPr sz="9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food, beverage &amp;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agricultural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sectors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establish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or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strengthen existing low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carbon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transition plans by 2021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78840" y="3321844"/>
            <a:ext cx="192416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51357" y="3310402"/>
            <a:ext cx="2499756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Consider financing</a:t>
            </a:r>
            <a:r>
              <a:rPr sz="9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new coal fired power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plants only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if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using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advanced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technology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higher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quality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thermal coal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431794" y="3305969"/>
            <a:ext cx="192416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360286" y="3366929"/>
            <a:ext cx="192416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532498" y="3355488"/>
            <a:ext cx="2475627" cy="862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Engage</a:t>
            </a:r>
            <a:r>
              <a:rPr sz="9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with existing customers</a:t>
            </a:r>
            <a:r>
              <a:rPr sz="9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with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&gt;50% thermal</a:t>
            </a:r>
            <a:r>
              <a:rPr sz="9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coal exposure²</a:t>
            </a:r>
            <a:r>
              <a:rPr sz="900" spc="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9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seek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specific, time</a:t>
            </a:r>
            <a:r>
              <a:rPr sz="9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bound</a:t>
            </a:r>
            <a:r>
              <a:rPr sz="9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public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diversification strategies</a:t>
            </a:r>
            <a:r>
              <a:rPr sz="9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by 2025.</a:t>
            </a:r>
            <a:r>
              <a:rPr sz="9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If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they don’t,</a:t>
            </a:r>
            <a:r>
              <a:rPr sz="9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we</a:t>
            </a:r>
            <a:r>
              <a:rPr sz="9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will cap limits</a:t>
            </a:r>
            <a:r>
              <a:rPr sz="9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reduce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exposure</a:t>
            </a:r>
            <a:r>
              <a:rPr sz="900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over time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378060" y="3819418"/>
            <a:ext cx="2422412" cy="588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We have</a:t>
            </a:r>
            <a:r>
              <a:rPr sz="900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a deeper</a:t>
            </a:r>
            <a:r>
              <a:rPr sz="9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understanding</a:t>
            </a:r>
            <a:r>
              <a:rPr sz="900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all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our customers</a:t>
            </a:r>
            <a:r>
              <a:rPr sz="9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transition plans, as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climate-risk forms part</a:t>
            </a:r>
            <a:r>
              <a:rPr sz="9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9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everyday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client engagement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78840" y="3870208"/>
            <a:ext cx="192522" cy="577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8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2287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51357" y="3858736"/>
            <a:ext cx="2233917" cy="314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Not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any</a:t>
            </a:r>
            <a:r>
              <a:rPr sz="9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new build of</a:t>
            </a:r>
          </a:p>
          <a:p>
            <a:pPr marL="0" marR="0">
              <a:lnSpc>
                <a:spcPts val="1082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conventional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coal fired power plants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51357" y="4270904"/>
            <a:ext cx="2381102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Implement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strengthened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due diligence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lending processes</a:t>
            </a:r>
            <a:r>
              <a:rPr sz="9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coal mining,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transport 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power generation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431794" y="4266089"/>
            <a:ext cx="192416" cy="1126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6557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604005" y="4254648"/>
            <a:ext cx="2467621" cy="86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Reduce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exposure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thermal coal: Focus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on existing customers that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produce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higher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quality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coal, only lend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</a:p>
          <a:p>
            <a:pPr marL="0" marR="0">
              <a:lnSpc>
                <a:spcPts val="1082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9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where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thermal coal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operations are &lt;50%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revenue,</a:t>
            </a:r>
            <a:r>
              <a:rPr sz="9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installed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capacity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or generation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360286" y="4327049"/>
            <a:ext cx="192416" cy="126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7637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32498" y="4315607"/>
            <a:ext cx="2478980" cy="86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Disclose more robust</a:t>
            </a:r>
            <a:r>
              <a:rPr sz="9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9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credible metrics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so the emissions</a:t>
            </a:r>
            <a:r>
              <a:rPr sz="9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impact</a:t>
            </a:r>
            <a:r>
              <a:rPr sz="9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900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financing</a:t>
            </a:r>
          </a:p>
          <a:p>
            <a:pPr marL="0" marR="0">
              <a:lnSpc>
                <a:spcPts val="1082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can be tracked: beginning</a:t>
            </a:r>
            <a:r>
              <a:rPr sz="900" spc="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with power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generation</a:t>
            </a:r>
            <a:r>
              <a:rPr sz="9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commercial property,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disclosed annually.</a:t>
            </a:r>
            <a:r>
              <a:rPr sz="900" spc="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Targets will be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set by</a:t>
            </a:r>
            <a:r>
              <a:rPr sz="9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2021 to</a:t>
            </a:r>
            <a:r>
              <a:rPr sz="9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reduce</a:t>
            </a:r>
            <a:r>
              <a:rPr sz="9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financed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205848" y="4516659"/>
            <a:ext cx="192523" cy="98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8"/>
              </a:lnSpc>
              <a:spcBef>
                <a:spcPts val="2232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2287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378060" y="4505218"/>
            <a:ext cx="2283033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$1b+ of</a:t>
            </a:r>
            <a:r>
              <a:rPr sz="9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our sustainable finance</a:t>
            </a:r>
            <a:r>
              <a:rPr sz="900" spc="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fund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now supports disaster resilience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78840" y="4819543"/>
            <a:ext cx="2509550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customers’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transition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to low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carbon</a:t>
            </a:r>
            <a:r>
              <a:rPr sz="9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economy: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378060" y="4916392"/>
            <a:ext cx="2455104" cy="31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9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own footprint</a:t>
            </a:r>
            <a:r>
              <a:rPr sz="9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and operations 100%</a:t>
            </a:r>
          </a:p>
          <a:p>
            <a:pPr marL="0" marR="0">
              <a:lnSpc>
                <a:spcPts val="108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powered by renewable electricity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532498" y="5138949"/>
            <a:ext cx="2288816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emissions</a:t>
            </a:r>
            <a:r>
              <a:rPr sz="9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for each sector up to 2030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78840" y="5242189"/>
            <a:ext cx="192522" cy="16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8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51357" y="5230717"/>
            <a:ext cx="2274078" cy="589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Provide finance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advisory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services,</a:t>
            </a:r>
          </a:p>
          <a:p>
            <a:pPr marL="0" marR="0">
              <a:lnSpc>
                <a:spcPts val="1082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energy efficiency</a:t>
            </a:r>
            <a:r>
              <a:rPr sz="9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improvements, low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carbon energy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generation, resilient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infrastructure</a:t>
            </a:r>
            <a:r>
              <a:rPr sz="9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carbon abatement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604005" y="5215149"/>
            <a:ext cx="2235808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We will not finance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any new build of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conventional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coal fired power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plants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378060" y="5328560"/>
            <a:ext cx="2470032" cy="451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More of</a:t>
            </a:r>
            <a:r>
              <a:rPr sz="9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our commercial building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9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is comprised</a:t>
            </a:r>
            <a:r>
              <a:rPr sz="9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highly</a:t>
            </a:r>
            <a:r>
              <a:rPr sz="9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efficient,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low</a:t>
            </a:r>
            <a:r>
              <a:rPr sz="9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or net zero</a:t>
            </a:r>
            <a:r>
              <a:rPr sz="9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carbon buildings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532498" y="5413269"/>
            <a:ext cx="2376337" cy="863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Only</a:t>
            </a:r>
            <a:r>
              <a:rPr sz="9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finance</a:t>
            </a:r>
            <a:r>
              <a:rPr sz="9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the construction</a:t>
            </a:r>
            <a:r>
              <a:rPr sz="9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new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large-scale office buildings if</a:t>
            </a:r>
            <a:r>
              <a:rPr sz="9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they are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highly</a:t>
            </a:r>
            <a:r>
              <a:rPr sz="9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energy</a:t>
            </a:r>
            <a:r>
              <a:rPr sz="9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efficient, and being built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9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either, at</a:t>
            </a:r>
            <a:r>
              <a:rPr sz="9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least</a:t>
            </a:r>
            <a:r>
              <a:rPr sz="9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a NABERS³</a:t>
            </a:r>
            <a:r>
              <a:rPr sz="900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5-star</a:t>
            </a:r>
          </a:p>
          <a:p>
            <a:pPr marL="0" marR="0">
              <a:lnSpc>
                <a:spcPts val="1082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energy rating or 5-star Green Star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Design</a:t>
            </a:r>
            <a:r>
              <a:rPr sz="9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rating (or equivalent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78840" y="5928519"/>
            <a:ext cx="192416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51357" y="5917077"/>
            <a:ext cx="2422855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Direct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through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green bonds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that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develop low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or zero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emissions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industries,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technologies &amp;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practices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532498" y="6236508"/>
            <a:ext cx="1309203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4165"/>
                </a:solidFill>
                <a:latin typeface="Verdana"/>
                <a:cs typeface="Verdana"/>
              </a:rPr>
              <a:t>international rating)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70890" y="6455725"/>
            <a:ext cx="10671175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More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10% revenue,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installed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capacity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 generation from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coal.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 We will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progressively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reduce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50% threshold so that by 2030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requirement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a diversification strategy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mining,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transport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power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generating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 more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25% thermal coal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exposures.</a:t>
            </a:r>
            <a:r>
              <a:rPr sz="800" spc="-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 NABERS (National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Built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Environment Rating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System)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rating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system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measuring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environmental performance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Australian buildings,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tenancies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homes,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eg energy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efficiency,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water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usage, waste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indoor environment quality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2531" y="437798"/>
            <a:ext cx="8065952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HOW OUR LENDING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IS SUPPORTING</a:t>
            </a:r>
            <a:r>
              <a:rPr sz="2000" b="1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THE PARIS</a:t>
            </a:r>
            <a:r>
              <a:rPr sz="2000" b="1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GOALS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2531" y="880168"/>
            <a:ext cx="10611118" cy="468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EXPANDING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LENDING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SUPPORT 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RENEWABLE ENERGY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SECTOR; WHILE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EXPOSURES 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THERMAL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COAL</a:t>
            </a:r>
          </a:p>
          <a:p>
            <a:pPr marL="0" marR="0">
              <a:lnSpc>
                <a:spcPts val="1679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MINING</a:t>
            </a:r>
            <a:r>
              <a:rPr sz="1400" spc="-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HAS REDUCED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BY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~70% IN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5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YEARS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4418" y="1756046"/>
            <a:ext cx="458400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DIRECT LENDING</a:t>
            </a:r>
            <a:r>
              <a:rPr sz="12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POWER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GENERATION PORTFOLIO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06109" y="1756046"/>
            <a:ext cx="2234239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RESOURCES</a:t>
            </a:r>
            <a:r>
              <a:rPr sz="1200" b="1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97550" y="2033860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2823" y="2056720"/>
            <a:ext cx="122248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September</a:t>
            </a:r>
            <a:r>
              <a:rPr sz="1000" spc="5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2015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235451" y="2056720"/>
            <a:ext cx="122248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September</a:t>
            </a:r>
            <a:r>
              <a:rPr sz="1000" spc="5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346945" y="2178005"/>
            <a:ext cx="253316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THERMAL</a:t>
            </a:r>
            <a:r>
              <a:rPr sz="1000" b="1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COAL EXPOSURE</a:t>
            </a:r>
            <a:r>
              <a:rPr sz="1000" b="1" spc="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(EAD)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42076" y="2327869"/>
            <a:ext cx="384771" cy="383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20.0</a:t>
            </a:r>
          </a:p>
          <a:p>
            <a:pPr marL="35305" marR="0">
              <a:lnSpc>
                <a:spcPts val="977"/>
              </a:lnSpc>
              <a:spcBef>
                <a:spcPts val="71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52788" y="2358218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357994" y="2622001"/>
            <a:ext cx="319372" cy="1332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2.0</a:t>
            </a:r>
          </a:p>
          <a:p>
            <a:pPr marL="0" marR="0">
              <a:lnSpc>
                <a:spcPts val="977"/>
              </a:lnSpc>
              <a:spcBef>
                <a:spcPts val="132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1.5</a:t>
            </a:r>
          </a:p>
          <a:p>
            <a:pPr marL="0" marR="0">
              <a:lnSpc>
                <a:spcPts val="977"/>
              </a:lnSpc>
              <a:spcBef>
                <a:spcPts val="132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1.0</a:t>
            </a:r>
          </a:p>
          <a:p>
            <a:pPr marL="0" marR="0">
              <a:lnSpc>
                <a:spcPts val="977"/>
              </a:lnSpc>
              <a:spcBef>
                <a:spcPts val="132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</a:t>
            </a:r>
          </a:p>
          <a:p>
            <a:pPr marL="0" marR="0">
              <a:lnSpc>
                <a:spcPts val="977"/>
              </a:lnSpc>
              <a:spcBef>
                <a:spcPts val="132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706367" y="2641682"/>
            <a:ext cx="3692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77382" y="2733253"/>
            <a:ext cx="319372" cy="314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0.6</a:t>
            </a:r>
          </a:p>
          <a:p>
            <a:pPr marL="0" marR="0">
              <a:lnSpc>
                <a:spcPts val="977"/>
              </a:lnSpc>
              <a:spcBef>
                <a:spcPts val="21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455542" y="2765380"/>
            <a:ext cx="3692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117078" y="275331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17.3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90574" y="2786081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60256" y="2805770"/>
            <a:ext cx="466894" cy="288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17.0</a:t>
            </a:r>
          </a:p>
          <a:p>
            <a:pPr marL="147574" marR="0">
              <a:lnSpc>
                <a:spcPts val="977"/>
              </a:lnSpc>
              <a:spcBef>
                <a:spcPts val="2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151621" y="2906608"/>
            <a:ext cx="319372" cy="415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  <a:p>
            <a:pPr marL="0" marR="0">
              <a:lnSpc>
                <a:spcPts val="95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0.7</a:t>
            </a:r>
          </a:p>
          <a:p>
            <a:pPr marL="0" marR="0">
              <a:lnSpc>
                <a:spcPts val="977"/>
              </a:lnSpc>
              <a:spcBef>
                <a:spcPts val="6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486778" y="294381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16.1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82532" y="3035894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572756" y="3067517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15.3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519926" y="3124540"/>
            <a:ext cx="320781" cy="398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1.2</a:t>
            </a:r>
          </a:p>
          <a:p>
            <a:pPr marL="0" marR="0">
              <a:lnSpc>
                <a:spcPts val="95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0.4</a:t>
            </a:r>
          </a:p>
          <a:p>
            <a:pPr marL="1269" marR="0">
              <a:lnSpc>
                <a:spcPts val="91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695308" y="317089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977382" y="321839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608061" y="3213313"/>
            <a:ext cx="319372" cy="40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0.7</a:t>
            </a:r>
          </a:p>
          <a:p>
            <a:pPr marL="0" marR="0">
              <a:lnSpc>
                <a:spcPts val="91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0.7</a:t>
            </a:r>
          </a:p>
          <a:p>
            <a:pPr marL="0" marR="0">
              <a:lnSpc>
                <a:spcPts val="977"/>
              </a:lnSpc>
              <a:spcBef>
                <a:spcPts val="2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951853" y="3277321"/>
            <a:ext cx="462495" cy="312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23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14.0</a:t>
            </a:r>
          </a:p>
          <a:p>
            <a:pPr marL="0" marR="0">
              <a:lnSpc>
                <a:spcPts val="977"/>
              </a:lnSpc>
              <a:spcBef>
                <a:spcPts val="2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151621" y="335250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1.5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95308" y="333726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1.2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26008" y="3484454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22%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029967" y="3523062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60%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177405" y="351684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521195" y="3583264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1.7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951853" y="362288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608061" y="362288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1.2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064629" y="381338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1.4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977382" y="3837137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695308" y="386101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5.4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151621" y="388323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500616" y="3891493"/>
            <a:ext cx="255944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2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25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2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2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</a:t>
            </a:r>
            <a:r>
              <a:rPr sz="800" spc="28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  <a:r>
              <a:rPr sz="800" spc="26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</a:t>
            </a:r>
            <a:r>
              <a:rPr sz="800" spc="27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</a:t>
            </a:r>
            <a:r>
              <a:rPr sz="800" spc="11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  <a:r>
              <a:rPr sz="800" spc="112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  <a:r>
              <a:rPr sz="800" spc="11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  <a:r>
              <a:rPr sz="800" spc="109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  <a:r>
              <a:rPr sz="800" spc="11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  <a:r>
              <a:rPr sz="800" spc="111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800" spc="113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034663" y="3931240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87%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521195" y="403563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608061" y="4067261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4.4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064629" y="420200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3.5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393046" y="4263156"/>
            <a:ext cx="188147" cy="47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898"/>
              </a:lnSpc>
              <a:spcBef>
                <a:spcPts val="16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9565258" y="4252935"/>
            <a:ext cx="229731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Since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2015 our exposures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coal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mining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reduced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~70%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192377" y="4437462"/>
            <a:ext cx="90654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Renewables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283205" y="4437462"/>
            <a:ext cx="39235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Gas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856229" y="4437462"/>
            <a:ext cx="42817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Coal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565258" y="4572975"/>
            <a:ext cx="2327371" cy="52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Several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diversified mining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have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acted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divest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interests in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recent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years,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signalled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intention</a:t>
            </a:r>
            <a:r>
              <a:rPr sz="8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expansionary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capex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977382" y="490825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8.6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151621" y="4942747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8.2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695308" y="494000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8.2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6521195" y="497162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7.8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608061" y="500337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7.4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064629" y="5035001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7.0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62609" y="5094371"/>
            <a:ext cx="4071852" cy="382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direct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lending to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renewable energy has</a:t>
            </a:r>
            <a:r>
              <a:rPr sz="9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increased from $0.9b in</a:t>
            </a:r>
          </a:p>
          <a:p>
            <a:pPr marL="1137183" marR="0">
              <a:lnSpc>
                <a:spcPts val="1093"/>
              </a:lnSpc>
              <a:spcBef>
                <a:spcPts val="526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2015 to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reach $1.5b in FY20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393046" y="5147330"/>
            <a:ext cx="188147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565258" y="5137109"/>
            <a:ext cx="2367176" cy="52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ANZ’s exposure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mining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small portion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our overall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(now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comprising &lt;0.05%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our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Group exposure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default)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872860" y="5683971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Sep-15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417309" y="5683971"/>
            <a:ext cx="5238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Sep-16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6960361" y="5683971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503286" y="5683971"/>
            <a:ext cx="5238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8047990" y="5683971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8591042" y="5683971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023736" y="6092403"/>
            <a:ext cx="119717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Thermal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Coal Mining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595616" y="6092403"/>
            <a:ext cx="80722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Mining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8841993" y="6092403"/>
            <a:ext cx="101440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Metal Ore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Mining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6023736" y="6265529"/>
            <a:ext cx="142416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Metallurgical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Coal Mining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595616" y="6265529"/>
            <a:ext cx="109945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mining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8841993" y="6265529"/>
            <a:ext cx="118112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Oil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 Gas Extraction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113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3620" y="437798"/>
            <a:ext cx="1047078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SUMMARY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OF OUR</a:t>
            </a:r>
            <a:r>
              <a:rPr sz="20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CLIMATE-RELATED</a:t>
            </a:r>
            <a:r>
              <a:rPr sz="2000" b="1" spc="-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FINANCIAL</a:t>
            </a:r>
            <a:r>
              <a:rPr sz="2000" b="1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DISCLOSURES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(TCFD)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8555" y="880168"/>
            <a:ext cx="10760960" cy="468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Through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 TCFD</a:t>
            </a:r>
            <a:r>
              <a:rPr sz="1400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reporting,</a:t>
            </a:r>
            <a:r>
              <a:rPr sz="14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we seek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provide</a:t>
            </a:r>
            <a:r>
              <a:rPr sz="14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information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on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our approach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climate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change</a:t>
            </a:r>
            <a:r>
              <a:rPr sz="14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ability</a:t>
            </a:r>
            <a:r>
              <a:rPr sz="1400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manage</a:t>
            </a:r>
          </a:p>
          <a:p>
            <a:pPr marL="0" marR="0">
              <a:lnSpc>
                <a:spcPts val="1679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associated</a:t>
            </a:r>
            <a:r>
              <a:rPr sz="1400" spc="-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risks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opportunities.</a:t>
            </a:r>
            <a:r>
              <a:rPr sz="1400" spc="-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Below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004165"/>
                </a:solidFill>
                <a:latin typeface="Verdana"/>
                <a:cs typeface="Verdana"/>
              </a:rPr>
              <a:t>is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 summary</a:t>
            </a:r>
            <a:r>
              <a:rPr sz="1400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future focus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areas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 actions.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8555" y="1383088"/>
            <a:ext cx="217263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5060" y="1576914"/>
            <a:ext cx="1040761" cy="540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TCFD Theme</a:t>
            </a:r>
          </a:p>
          <a:p>
            <a:pPr marL="0" marR="0">
              <a:lnSpc>
                <a:spcPts val="1210"/>
              </a:lnSpc>
              <a:spcBef>
                <a:spcPts val="1585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Governance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4178" y="1576914"/>
            <a:ext cx="167915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Focus Areas</a:t>
            </a:r>
            <a:r>
              <a:rPr sz="1000" b="1" spc="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2021/22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42959" y="1576914"/>
            <a:ext cx="156359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Beyond</a:t>
            </a:r>
            <a:r>
              <a:rPr sz="10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  <a:r>
              <a:rPr sz="1000" b="1" spc="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Vision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56992" y="1925656"/>
            <a:ext cx="4596109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Align</a:t>
            </a:r>
            <a:r>
              <a:rPr sz="10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 regulatory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guidance on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climate-related risk governance,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83831" y="1925656"/>
            <a:ext cx="3505385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enhanced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 management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framework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that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anticipates potential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climate-related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impacts, and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associated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regulatory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requirements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29585" y="2078056"/>
            <a:ext cx="300922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10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stress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testing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selected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portfolios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5060" y="2649556"/>
            <a:ext cx="75966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Strategy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56992" y="2649556"/>
            <a:ext cx="4886298" cy="649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Extend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analysis</a:t>
            </a:r>
            <a:r>
              <a:rPr sz="10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flood-related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risks 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incorporate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bushfire,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flood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17259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risks relating to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 customers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Possible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extension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emerging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environmental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climate-related</a:t>
            </a:r>
          </a:p>
          <a:p>
            <a:pPr marL="17259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risks to other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segments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home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 portfolio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83831" y="2649556"/>
            <a:ext cx="3660339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strategy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more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closely aligned to a resilient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sustainable economy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that supports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Paris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Agreement</a:t>
            </a:r>
            <a:r>
              <a:rPr sz="10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Sustainable Development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Goals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356992" y="3259156"/>
            <a:ext cx="475204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Include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climate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 reference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Agriculture related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guidance</a:t>
            </a:r>
          </a:p>
          <a:p>
            <a:pPr marL="17259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documents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used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our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front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line</a:t>
            </a:r>
            <a:r>
              <a:rPr sz="10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bankers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15060" y="3825449"/>
            <a:ext cx="141384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Risk Management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56992" y="3825449"/>
            <a:ext cx="4841448" cy="1106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Encourage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100 of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 largest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emitting customers</a:t>
            </a:r>
            <a:r>
              <a:rPr sz="10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 develop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transition</a:t>
            </a:r>
          </a:p>
          <a:p>
            <a:pPr marL="17259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plans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key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sectors</a:t>
            </a:r>
            <a:r>
              <a:rPr sz="1000" spc="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such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 energy,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transport,</a:t>
            </a:r>
            <a:r>
              <a:rPr sz="100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buildings</a:t>
            </a:r>
            <a:r>
              <a:rPr sz="10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food,</a:t>
            </a:r>
          </a:p>
          <a:p>
            <a:pPr marL="172592" marR="0">
              <a:lnSpc>
                <a:spcPts val="120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beverage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agriculture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engagement</a:t>
            </a:r>
            <a:r>
              <a:rPr sz="10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 identify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or sector-specific</a:t>
            </a:r>
          </a:p>
          <a:p>
            <a:pPr marL="17259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transition or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physical risks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Develop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 enhanced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climate risk management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framework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that</a:t>
            </a:r>
          </a:p>
          <a:p>
            <a:pPr marL="17259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strengthens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governance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responsive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climate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change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283831" y="3825449"/>
            <a:ext cx="3790961" cy="954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Further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integrate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assessment</a:t>
            </a:r>
            <a:r>
              <a:rPr sz="1000" spc="6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climate-related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risks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into our Group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 management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framework</a:t>
            </a:r>
          </a:p>
          <a:p>
            <a:pPr marL="0" marR="0">
              <a:lnSpc>
                <a:spcPts val="120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Standard discussions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10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include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climate-related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risks and opportunities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Assessment</a:t>
            </a:r>
            <a:r>
              <a:rPr sz="1000" spc="6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transition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plans</a:t>
            </a:r>
            <a:r>
              <a:rPr sz="10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part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standard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decisions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portfolio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analysis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5060" y="5075510"/>
            <a:ext cx="140343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Metrics &amp; Targets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356992" y="5075510"/>
            <a:ext cx="4872767" cy="9540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Complete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transition plan engagement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top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emitting customers</a:t>
            </a:r>
            <a:r>
              <a:rPr sz="10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17259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consider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how 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integrate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into customer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assessments</a:t>
            </a:r>
          </a:p>
          <a:p>
            <a:pPr marL="0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Target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fund and facilitate</a:t>
            </a:r>
            <a:r>
              <a:rPr sz="10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$50b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2025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sustainable solutions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metrics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 financing of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power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generation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commercial</a:t>
            </a:r>
          </a:p>
          <a:p>
            <a:pPr marL="17259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buildings</a:t>
            </a:r>
            <a:r>
              <a:rPr sz="10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demonstrate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how we are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taking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steps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towards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goal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</a:p>
          <a:p>
            <a:pPr marL="17259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zero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emissions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2050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283831" y="5075510"/>
            <a:ext cx="3846781" cy="496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Continue 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evolve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 reporting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leading practices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measure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alignment of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 the Paris</a:t>
            </a:r>
          </a:p>
          <a:p>
            <a:pPr marL="172211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Agreement</a:t>
            </a:r>
            <a:r>
              <a:rPr sz="10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goals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283831" y="5545626"/>
            <a:ext cx="196684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456043" y="5532964"/>
            <a:ext cx="3466200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Reduce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ANZ’s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operational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emissions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line</a:t>
            </a:r>
            <a:r>
              <a:rPr sz="10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 the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decarbonisation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trajectory</a:t>
            </a:r>
            <a:r>
              <a:rPr sz="10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Paris Agreement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goals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356992" y="6002826"/>
            <a:ext cx="196684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529585" y="5990164"/>
            <a:ext cx="461286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Target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procure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100% renewable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electricity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 ANZ’s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114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3620" y="437798"/>
            <a:ext cx="8907893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IMPLEMENTATION</a:t>
            </a:r>
            <a:r>
              <a:rPr sz="20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TRANSITION</a:t>
            </a:r>
            <a:r>
              <a:rPr sz="2000" b="1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PLAN TARGET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8789" y="1039184"/>
            <a:ext cx="117305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Background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8789" y="1298264"/>
            <a:ext cx="10213403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952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spc="-58" dirty="0">
                <a:solidFill>
                  <a:srgbClr val="595A5B"/>
                </a:solidFill>
                <a:latin typeface="Verdana"/>
                <a:cs typeface="Verdana"/>
              </a:rPr>
              <a:t>We</a:t>
            </a:r>
            <a:r>
              <a:rPr sz="12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are committed to encourage</a:t>
            </a:r>
            <a:r>
              <a:rPr sz="12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12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100</a:t>
            </a:r>
            <a:r>
              <a:rPr sz="12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of our largest emitting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customers in the</a:t>
            </a:r>
            <a:r>
              <a:rPr sz="12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spc="-18" dirty="0">
                <a:solidFill>
                  <a:srgbClr val="595A5B"/>
                </a:solidFill>
                <a:latin typeface="Verdana"/>
                <a:cs typeface="Verdana"/>
              </a:rPr>
              <a:t>energy,</a:t>
            </a:r>
            <a:r>
              <a:rPr sz="12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transport,</a:t>
            </a:r>
            <a:r>
              <a:rPr sz="12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buildings</a:t>
            </a:r>
            <a:r>
              <a:rPr sz="12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food,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5502" y="1481144"/>
            <a:ext cx="807345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beverage and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agricultural</a:t>
            </a:r>
            <a:r>
              <a:rPr sz="120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sectors</a:t>
            </a:r>
            <a:r>
              <a:rPr sz="12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2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establish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or strengthen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their</a:t>
            </a:r>
            <a:r>
              <a:rPr sz="12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low</a:t>
            </a:r>
            <a:r>
              <a:rPr sz="12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carbon transition</a:t>
            </a:r>
            <a:r>
              <a:rPr sz="12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plans,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12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2021.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0313" y="2045024"/>
            <a:ext cx="42398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How</a:t>
            </a:r>
            <a:r>
              <a:rPr sz="1200" b="1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will</a:t>
            </a:r>
            <a:r>
              <a:rPr sz="12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success be measured</a:t>
            </a:r>
            <a:r>
              <a:rPr sz="12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with this target?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8789" y="2380558"/>
            <a:ext cx="10158059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952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Customers reporting on their</a:t>
            </a:r>
            <a:r>
              <a:rPr sz="12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transition</a:t>
            </a:r>
            <a:r>
              <a:rPr sz="12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plans</a:t>
            </a:r>
            <a:r>
              <a:rPr sz="12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2021,</a:t>
            </a:r>
            <a:r>
              <a:rPr sz="12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providing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stakeholders</a:t>
            </a:r>
            <a:r>
              <a:rPr sz="12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public,</a:t>
            </a:r>
            <a:r>
              <a:rPr sz="12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specific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time bound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information.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8789" y="2715838"/>
            <a:ext cx="10730632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952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spc="-126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200" spc="12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date, we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595A5B"/>
                </a:solidFill>
                <a:latin typeface="Verdana"/>
                <a:cs typeface="Verdana"/>
              </a:rPr>
              <a:t>have</a:t>
            </a:r>
            <a:r>
              <a:rPr sz="12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engaged with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83 of our largest emitting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12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2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them to</a:t>
            </a:r>
            <a:r>
              <a:rPr sz="12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establish,</a:t>
            </a:r>
            <a:r>
              <a:rPr sz="12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or</a:t>
            </a:r>
            <a:r>
              <a:rPr sz="12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strengthen,</a:t>
            </a:r>
            <a:r>
              <a:rPr sz="12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low</a:t>
            </a:r>
            <a:r>
              <a:rPr sz="12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carbon transition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95502" y="2898718"/>
            <a:ext cx="61198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plans.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789" y="3233998"/>
            <a:ext cx="9903517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952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spc="-58" dirty="0">
                <a:solidFill>
                  <a:srgbClr val="595A5B"/>
                </a:solidFill>
                <a:latin typeface="Verdana"/>
                <a:cs typeface="Verdana"/>
              </a:rPr>
              <a:t>We</a:t>
            </a:r>
            <a:r>
              <a:rPr sz="12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595A5B"/>
                </a:solidFill>
                <a:latin typeface="Verdana"/>
                <a:cs typeface="Verdana"/>
              </a:rPr>
              <a:t>have</a:t>
            </a:r>
            <a:r>
              <a:rPr sz="12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now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established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 ‘baseline’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for how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these customers are responding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climate-risk,</a:t>
            </a:r>
            <a:r>
              <a:rPr sz="12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which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will inform our ongoing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5502" y="3416878"/>
            <a:ext cx="357280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engagement with</a:t>
            </a:r>
            <a:r>
              <a:rPr sz="12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them in 2021</a:t>
            </a:r>
            <a:r>
              <a:rPr sz="12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beyond.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8789" y="3904939"/>
            <a:ext cx="280822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Which</a:t>
            </a:r>
            <a:r>
              <a:rPr sz="1200" b="1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customers are in scope?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8789" y="4164019"/>
            <a:ext cx="5316489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952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The customer selection process is informed by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criteria including: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95502" y="4499299"/>
            <a:ext cx="596521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Verdana"/>
                <a:cs typeface="Verdana"/>
              </a:rPr>
              <a:t>–</a:t>
            </a:r>
            <a:r>
              <a:rPr sz="1200" spc="507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200" i="1" dirty="0">
                <a:solidFill>
                  <a:srgbClr val="595A5B"/>
                </a:solidFill>
                <a:latin typeface="Verdana"/>
                <a:cs typeface="Verdana"/>
              </a:rPr>
              <a:t>Direct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emissions, i.e. emissions from company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owned or</a:t>
            </a:r>
            <a:r>
              <a:rPr sz="12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operated assets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95502" y="4758379"/>
            <a:ext cx="8956681" cy="4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Verdana"/>
                <a:cs typeface="Verdana"/>
              </a:rPr>
              <a:t>–</a:t>
            </a:r>
            <a:r>
              <a:rPr sz="1200" spc="507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200" i="1" dirty="0">
                <a:solidFill>
                  <a:srgbClr val="595A5B"/>
                </a:solidFill>
                <a:latin typeface="Verdana"/>
                <a:cs typeface="Verdana"/>
              </a:rPr>
              <a:t>Indirect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emissions from their</a:t>
            </a:r>
            <a:r>
              <a:rPr sz="12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‘value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spc="-18" dirty="0">
                <a:solidFill>
                  <a:srgbClr val="595A5B"/>
                </a:solidFill>
                <a:latin typeface="Verdana"/>
                <a:cs typeface="Verdana"/>
              </a:rPr>
              <a:t>chains’,</a:t>
            </a:r>
            <a:r>
              <a:rPr sz="12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i.e. both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upstream and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downstream from their</a:t>
            </a:r>
            <a:r>
              <a:rPr sz="12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operational footprint</a:t>
            </a:r>
          </a:p>
          <a:p>
            <a:pPr marL="0" marR="0">
              <a:lnSpc>
                <a:spcPts val="1458"/>
              </a:lnSpc>
              <a:spcBef>
                <a:spcPts val="533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Verdana"/>
                <a:cs typeface="Verdana"/>
              </a:rPr>
              <a:t>–</a:t>
            </a:r>
            <a:r>
              <a:rPr sz="1200" spc="507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The depth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of our relationships</a:t>
            </a:r>
            <a:r>
              <a:rPr sz="12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is also considered to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maximise</a:t>
            </a:r>
            <a:r>
              <a:rPr sz="12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prospects for engagement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8789" y="5505393"/>
            <a:ext cx="106440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Next steps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8789" y="5840673"/>
            <a:ext cx="10084492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7DBA"/>
                </a:solidFill>
                <a:latin typeface="Arial"/>
                <a:cs typeface="Arial"/>
              </a:rPr>
              <a:t>•</a:t>
            </a:r>
            <a:r>
              <a:rPr sz="1200" spc="952" dirty="0">
                <a:solidFill>
                  <a:srgbClr val="007DBA"/>
                </a:solidFill>
                <a:latin typeface="Arial"/>
                <a:cs typeface="Arial"/>
              </a:rPr>
              <a:t> </a:t>
            </a:r>
            <a:r>
              <a:rPr sz="1200" spc="-58" dirty="0">
                <a:solidFill>
                  <a:srgbClr val="595A5B"/>
                </a:solidFill>
                <a:latin typeface="Verdana"/>
                <a:cs typeface="Verdana"/>
              </a:rPr>
              <a:t>We</a:t>
            </a:r>
            <a:r>
              <a:rPr sz="12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are disclosing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progress against</a:t>
            </a:r>
            <a:r>
              <a:rPr sz="12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the target</a:t>
            </a:r>
            <a:r>
              <a:rPr sz="12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 our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full</a:t>
            </a:r>
            <a:r>
              <a:rPr sz="12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year reporting.</a:t>
            </a:r>
            <a:r>
              <a:rPr sz="12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spc="-58" dirty="0">
                <a:solidFill>
                  <a:srgbClr val="595A5B"/>
                </a:solidFill>
                <a:latin typeface="Verdana"/>
                <a:cs typeface="Verdana"/>
              </a:rPr>
              <a:t>We</a:t>
            </a:r>
            <a:r>
              <a:rPr sz="12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also</a:t>
            </a:r>
            <a:r>
              <a:rPr sz="12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provide six-monthly</a:t>
            </a:r>
            <a:r>
              <a:rPr sz="12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updates</a:t>
            </a:r>
            <a:r>
              <a:rPr sz="12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2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our Ethics</a:t>
            </a:r>
            <a:r>
              <a:rPr sz="12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95502" y="6023553"/>
            <a:ext cx="842001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Responsible Business Committee and</a:t>
            </a:r>
            <a:r>
              <a:rPr sz="12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 the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Board</a:t>
            </a:r>
            <a:r>
              <a:rPr sz="12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Ethics,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Environment,</a:t>
            </a:r>
            <a:r>
              <a:rPr sz="12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Social and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Governance Committee.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115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861" y="437798"/>
            <a:ext cx="368310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FURTHER</a:t>
            </a:r>
            <a:r>
              <a:rPr sz="2000" b="1" spc="-4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INFORMATION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66383" y="1970171"/>
            <a:ext cx="1999876" cy="831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Our Shareholder</a:t>
            </a:r>
            <a:r>
              <a:rPr sz="900" b="1" spc="3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</a:p>
          <a:p>
            <a:pPr marL="0" marR="0">
              <a:lnSpc>
                <a:spcPts val="977"/>
              </a:lnSpc>
              <a:spcBef>
                <a:spcPts val="4127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Equity</a:t>
            </a:r>
            <a:r>
              <a:rPr sz="800" b="1" spc="-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Investors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48343" y="1970171"/>
            <a:ext cx="210202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70C0"/>
                </a:solidFill>
                <a:latin typeface="Verdana"/>
                <a:cs typeface="Verdana"/>
              </a:rPr>
              <a:t>anz.com/shareholder/centre/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66383" y="2860569"/>
            <a:ext cx="96653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Jill Campbell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58251" y="2860569"/>
            <a:ext cx="1116207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Cameron</a:t>
            </a:r>
            <a:r>
              <a:rPr sz="9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Davis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24033" y="2860569"/>
            <a:ext cx="1429697" cy="787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Harsh Vardhan</a:t>
            </a:r>
          </a:p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Manager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Investor</a:t>
            </a:r>
            <a:r>
              <a:rPr sz="800" b="1" spc="-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Relations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+61 3 8655 0878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+61 466 848 027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u="sng" dirty="0">
                <a:solidFill>
                  <a:srgbClr val="0000FF"/>
                </a:solidFill>
                <a:latin typeface="Verdana"/>
                <a:cs typeface="Verdana"/>
                <a:hlinkClick r:id="rId3"/>
              </a:rPr>
              <a:t>harsh.vardhan@anz.com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66383" y="2997794"/>
            <a:ext cx="1514555" cy="65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Group General Manager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Investor</a:t>
            </a:r>
            <a:r>
              <a:rPr sz="800" b="1" spc="-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Relations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+61 3 8654 7749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+61 412 047 448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u="sng" dirty="0">
                <a:solidFill>
                  <a:srgbClr val="0000FF"/>
                </a:solidFill>
                <a:latin typeface="Verdana"/>
                <a:cs typeface="Verdana"/>
                <a:hlinkClick r:id="rId4"/>
              </a:rPr>
              <a:t>jill.campbell@anz.com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8251" y="2997794"/>
            <a:ext cx="1434284" cy="65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Executive</a:t>
            </a:r>
            <a:r>
              <a:rPr sz="8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Manager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Investor</a:t>
            </a:r>
            <a:r>
              <a:rPr sz="800" b="1" spc="-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Relations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+61 3 8654 7716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+61 421 613 819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u="sng" dirty="0">
                <a:solidFill>
                  <a:srgbClr val="0000FF"/>
                </a:solidFill>
                <a:latin typeface="Verdana"/>
                <a:cs typeface="Verdana"/>
                <a:hlinkClick r:id="rId5"/>
              </a:rPr>
              <a:t>cameron.davis@anz.com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66383" y="4031066"/>
            <a:ext cx="107323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Retail</a:t>
            </a:r>
            <a:r>
              <a:rPr sz="8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Investors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93303" y="4031066"/>
            <a:ext cx="101064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Debt</a:t>
            </a:r>
            <a:r>
              <a:rPr sz="800" b="1" spc="-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Investors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66383" y="4278524"/>
            <a:ext cx="1445978" cy="665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Michelle Weerakoon</a:t>
            </a:r>
          </a:p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Manager</a:t>
            </a:r>
            <a:r>
              <a:rPr sz="8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Shareholder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Services &amp; Events</a:t>
            </a:r>
          </a:p>
          <a:p>
            <a:pPr marL="0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+61 3 8654 7682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+61 411 143 090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58251" y="4278524"/>
            <a:ext cx="1425694" cy="78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Scott</a:t>
            </a:r>
            <a:r>
              <a:rPr sz="900" b="1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004165"/>
                </a:solidFill>
                <a:latin typeface="Verdana"/>
                <a:cs typeface="Verdana"/>
              </a:rPr>
              <a:t>Gifford</a:t>
            </a:r>
          </a:p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Head of</a:t>
            </a:r>
            <a:r>
              <a:rPr sz="8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Debt</a:t>
            </a:r>
            <a:r>
              <a:rPr sz="8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Investor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4165"/>
                </a:solidFill>
                <a:latin typeface="Verdana"/>
                <a:cs typeface="Verdana"/>
              </a:rPr>
              <a:t>Relations</a:t>
            </a:r>
          </a:p>
          <a:p>
            <a:pPr marL="0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+61 3 8655 5683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+61 434 076 876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u="sng" dirty="0">
                <a:solidFill>
                  <a:srgbClr val="0000FF"/>
                </a:solidFill>
                <a:latin typeface="Verdana"/>
                <a:cs typeface="Verdana"/>
                <a:hlinkClick r:id="rId6"/>
              </a:rPr>
              <a:t>scott.gifford@anz.com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66383" y="4904194"/>
            <a:ext cx="170481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2"/>
              </a:lnSpc>
              <a:spcBef>
                <a:spcPts val="0"/>
              </a:spcBef>
              <a:spcAft>
                <a:spcPts val="0"/>
              </a:spcAft>
            </a:pPr>
            <a:r>
              <a:rPr sz="800" u="sng" dirty="0">
                <a:solidFill>
                  <a:srgbClr val="0000FF"/>
                </a:solidFill>
                <a:latin typeface="Verdana"/>
                <a:cs typeface="Verdana"/>
                <a:hlinkClick r:id="rId7"/>
              </a:rPr>
              <a:t>michelle.weerakoon@anz.com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31468" y="5309956"/>
            <a:ext cx="10499735" cy="406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DISCLAIMER</a:t>
            </a:r>
            <a:r>
              <a:rPr sz="800" b="1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&amp; IMPORTANT</a:t>
            </a:r>
            <a:r>
              <a:rPr sz="800" b="1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NOTICE:</a:t>
            </a:r>
            <a:r>
              <a:rPr sz="800" b="1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material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this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presentation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general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background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information about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Bank’s activities current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date of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pr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esentation.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It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information given in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summary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form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does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 purport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 complete.</a:t>
            </a:r>
            <a:r>
              <a:rPr sz="800" spc="26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It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intended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 relied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upon as advice to investors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 potential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investors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does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 take into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account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investment objectives,</a:t>
            </a:r>
            <a:r>
              <a:rPr sz="8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situation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needs of any particular investor.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These should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 considered,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without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professional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advice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when deciding</a:t>
            </a:r>
            <a:r>
              <a:rPr sz="8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if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 investment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appropriate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31468" y="5737006"/>
            <a:ext cx="10643467" cy="77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This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presentation may contain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forward-looking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statements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statements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regarding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intent,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belief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 current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expectations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respect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ANZ’s business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operations,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conditions,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results of operations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condition,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adequacy,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specific provisions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management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practices.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When used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this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presentation,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words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“estimate”,</a:t>
            </a:r>
            <a:r>
              <a:rPr sz="800" spc="-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“project”,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“intend”, “anticipate”,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“believe”,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“expect”,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“should”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similar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expressions,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they relate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its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management, 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intended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identify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ward-looking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statements.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Readers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cautioned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place undue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reliance on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these forward-looking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statements,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which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speak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date hereof.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Such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statements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constitute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“forward-looking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statements”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purposes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United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States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Private Securities Litigation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Reform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Act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1995.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does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 undertake any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obligation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publicly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release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result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any revisions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these forward-looking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statements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reflect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events or circumstances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after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date hereof to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reflect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occurrence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unanticipated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events.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911838" y="66002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33161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KEY</a:t>
            </a:r>
            <a:r>
              <a:rPr sz="20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MESSAGES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2492" y="1994818"/>
            <a:ext cx="4998239" cy="2634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2000" spc="148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Emerge</a:t>
            </a:r>
            <a:r>
              <a:rPr sz="2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2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stronger</a:t>
            </a:r>
            <a:r>
              <a:rPr sz="20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relationships</a:t>
            </a:r>
          </a:p>
          <a:p>
            <a:pPr marL="0" marR="0">
              <a:lnSpc>
                <a:spcPts val="2435"/>
              </a:lnSpc>
              <a:spcBef>
                <a:spcPts val="3560"/>
              </a:spcBef>
              <a:spcAft>
                <a:spcPts val="0"/>
              </a:spcAft>
            </a:pPr>
            <a:r>
              <a:rPr sz="2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2000" spc="148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Continue</a:t>
            </a:r>
            <a:r>
              <a:rPr sz="20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to reshape</a:t>
            </a:r>
            <a:r>
              <a:rPr sz="2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2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  <a:p>
            <a:pPr marL="0" marR="0">
              <a:lnSpc>
                <a:spcPts val="2435"/>
              </a:lnSpc>
              <a:spcBef>
                <a:spcPts val="3562"/>
              </a:spcBef>
              <a:spcAft>
                <a:spcPts val="0"/>
              </a:spcAft>
            </a:pPr>
            <a:r>
              <a:rPr sz="2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2000" spc="148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Continue</a:t>
            </a:r>
            <a:r>
              <a:rPr sz="20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to make the</a:t>
            </a:r>
            <a:r>
              <a:rPr sz="20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bank simpler</a:t>
            </a:r>
          </a:p>
          <a:p>
            <a:pPr marL="0" marR="0">
              <a:lnSpc>
                <a:spcPts val="2438"/>
              </a:lnSpc>
              <a:spcBef>
                <a:spcPts val="3558"/>
              </a:spcBef>
              <a:spcAft>
                <a:spcPts val="0"/>
              </a:spcAft>
            </a:pPr>
            <a:r>
              <a:rPr sz="2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2000" spc="148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Deliver new</a:t>
            </a:r>
            <a:r>
              <a:rPr sz="20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capabilities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2492" y="5043327"/>
            <a:ext cx="5784984" cy="347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2000" spc="148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595A5B"/>
                </a:solidFill>
                <a:latin typeface="Verdana"/>
                <a:cs typeface="Verdana"/>
              </a:rPr>
              <a:t>Ready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 to take advantage</a:t>
            </a:r>
            <a:r>
              <a:rPr sz="2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2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opportunities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274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sz="4200" b="1" dirty="0">
                <a:solidFill>
                  <a:srgbClr val="007DBA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sz="3800" spc="93" dirty="0">
                <a:solidFill>
                  <a:srgbClr val="004165"/>
                </a:solidFill>
                <a:latin typeface="Calibri"/>
                <a:cs typeface="Calibri"/>
              </a:rPr>
              <a:t>FULL</a:t>
            </a:r>
            <a:r>
              <a:rPr sz="3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80" dirty="0">
                <a:solidFill>
                  <a:srgbClr val="004165"/>
                </a:solidFill>
                <a:latin typeface="Calibri"/>
                <a:cs typeface="Calibri"/>
              </a:rPr>
              <a:t>YEAR</a:t>
            </a:r>
            <a:r>
              <a:rPr sz="3800" spc="12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33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77248" y="4336305"/>
            <a:ext cx="2841178" cy="60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911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92" dirty="0">
                <a:solidFill>
                  <a:srgbClr val="004165"/>
                </a:solidFill>
                <a:latin typeface="Calibri"/>
                <a:cs typeface="Calibri"/>
              </a:rPr>
              <a:t>MICHELLE</a:t>
            </a:r>
            <a:r>
              <a:rPr sz="1800" b="1" spc="14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69" dirty="0">
                <a:solidFill>
                  <a:srgbClr val="004165"/>
                </a:solidFill>
                <a:latin typeface="Calibri"/>
                <a:cs typeface="Calibri"/>
              </a:rPr>
              <a:t>JABLKO</a:t>
            </a:r>
          </a:p>
          <a:p>
            <a:pPr marL="0" marR="0">
              <a:lnSpc>
                <a:spcPts val="2197"/>
              </a:lnSpc>
              <a:spcBef>
                <a:spcPts val="46"/>
              </a:spcBef>
              <a:spcAft>
                <a:spcPts val="0"/>
              </a:spcAft>
            </a:pPr>
            <a:r>
              <a:rPr sz="1800" spc="93" dirty="0">
                <a:solidFill>
                  <a:srgbClr val="004165"/>
                </a:solidFill>
                <a:latin typeface="Calibri"/>
                <a:cs typeface="Calibri"/>
              </a:rPr>
              <a:t>CHIEF</a:t>
            </a:r>
            <a:r>
              <a:rPr sz="1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004165"/>
                </a:solidFill>
                <a:latin typeface="Calibri"/>
                <a:cs typeface="Calibri"/>
              </a:rPr>
              <a:t>FINANCIAL</a:t>
            </a:r>
            <a:r>
              <a:rPr sz="1800" spc="11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3" dirty="0">
                <a:solidFill>
                  <a:srgbClr val="004165"/>
                </a:solidFill>
                <a:latin typeface="Calibri"/>
                <a:cs typeface="Calibri"/>
              </a:rPr>
              <a:t>OFFICER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173039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38623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CASH PROFIT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5553" y="1758512"/>
            <a:ext cx="138782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CASH PROFIT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2289" y="1758512"/>
            <a:ext cx="106471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CASH EPS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68745" y="1758512"/>
            <a:ext cx="57741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ROE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49105" y="1758512"/>
            <a:ext cx="208185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CET1 RATIO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(LEVEL</a:t>
            </a:r>
            <a:r>
              <a:rPr sz="1200" b="1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2)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1870" y="2068584"/>
            <a:ext cx="377910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74364" y="2068584"/>
            <a:ext cx="52599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4165"/>
                </a:solidFill>
                <a:latin typeface="Verdana"/>
                <a:cs typeface="Verdana"/>
              </a:rPr>
              <a:t>cents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61073" y="2068584"/>
            <a:ext cx="303287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45497" y="2068584"/>
            <a:ext cx="303287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03783" y="2381893"/>
            <a:ext cx="559947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6,809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66748" y="2524768"/>
            <a:ext cx="1119655" cy="217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6,487</a:t>
            </a:r>
            <a:r>
              <a:rPr sz="1100" spc="86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6,470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90873" y="2537595"/>
            <a:ext cx="419808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233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99555" y="2537595"/>
            <a:ext cx="4708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11.7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095610" y="2537595"/>
            <a:ext cx="4708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11.4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657967" y="2543056"/>
            <a:ext cx="4708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11.4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220322" y="2562868"/>
            <a:ext cx="4708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11.3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25238" y="2599190"/>
            <a:ext cx="419808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228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258055" y="2651895"/>
            <a:ext cx="419808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223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166736" y="2708918"/>
            <a:ext cx="4708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11.0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734045" y="2732413"/>
            <a:ext cx="4708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10.9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532873" y="2739652"/>
            <a:ext cx="4708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10.6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392426" y="3735840"/>
            <a:ext cx="559947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3,758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392546" y="3769876"/>
            <a:ext cx="419808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133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345678" y="3886335"/>
            <a:ext cx="381675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6.2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3348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296924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859026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422525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651503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218432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786884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353558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85457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152385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720838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287511" y="5644142"/>
            <a:ext cx="49751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438767" y="5644142"/>
            <a:ext cx="2348339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  <a:r>
              <a:rPr sz="11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  <a:r>
              <a:rPr sz="11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11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42823" y="6476146"/>
            <a:ext cx="28464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 has not been restated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AASB15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impacts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1354602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10814" y="2176007"/>
            <a:ext cx="8142149" cy="2708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431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sz="1800" spc="-31" dirty="0">
                <a:solidFill>
                  <a:srgbClr val="595A5B"/>
                </a:solidFill>
                <a:latin typeface="Verdana"/>
                <a:cs typeface="Verdana"/>
              </a:rPr>
              <a:t>Key</a:t>
            </a:r>
            <a:r>
              <a:rPr sz="1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95A5B"/>
                </a:solidFill>
                <a:latin typeface="Verdana"/>
                <a:cs typeface="Verdana"/>
              </a:rPr>
              <a:t>pillars</a:t>
            </a:r>
            <a:r>
              <a:rPr sz="1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95A5B"/>
                </a:solidFill>
                <a:latin typeface="Verdana"/>
                <a:cs typeface="Verdana"/>
              </a:rPr>
              <a:t>in protecting</a:t>
            </a:r>
            <a:r>
              <a:rPr sz="1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95A5B"/>
                </a:solidFill>
                <a:latin typeface="Verdana"/>
                <a:cs typeface="Verdana"/>
              </a:rPr>
              <a:t>our</a:t>
            </a:r>
            <a:r>
              <a:rPr sz="1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95A5B"/>
                </a:solidFill>
                <a:latin typeface="Verdana"/>
                <a:cs typeface="Verdana"/>
              </a:rPr>
              <a:t>balance sheet</a:t>
            </a:r>
          </a:p>
          <a:p>
            <a:pPr marL="0" marR="0">
              <a:lnSpc>
                <a:spcPts val="2187"/>
              </a:lnSpc>
              <a:spcBef>
                <a:spcPts val="7195"/>
              </a:spcBef>
              <a:spcAft>
                <a:spcPts val="0"/>
              </a:spcAft>
            </a:pPr>
            <a:r>
              <a:rPr sz="1800" dirty="0">
                <a:solidFill>
                  <a:srgbClr val="595A5B"/>
                </a:solidFill>
                <a:latin typeface="Verdana"/>
                <a:cs typeface="Verdana"/>
              </a:rPr>
              <a:t>Major components within</a:t>
            </a:r>
            <a:r>
              <a:rPr sz="1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95A5B"/>
                </a:solidFill>
                <a:latin typeface="Verdana"/>
                <a:cs typeface="Verdana"/>
              </a:rPr>
              <a:t>capital including earnings and credit</a:t>
            </a:r>
            <a:r>
              <a:rPr sz="1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95A5B"/>
                </a:solidFill>
                <a:latin typeface="Verdana"/>
                <a:cs typeface="Verdana"/>
              </a:rPr>
              <a:t>quality</a:t>
            </a:r>
          </a:p>
          <a:p>
            <a:pPr marL="27431" marR="0">
              <a:lnSpc>
                <a:spcPts val="2190"/>
              </a:lnSpc>
              <a:spcBef>
                <a:spcPts val="7215"/>
              </a:spcBef>
              <a:spcAft>
                <a:spcPts val="0"/>
              </a:spcAft>
            </a:pPr>
            <a:r>
              <a:rPr sz="1800" dirty="0">
                <a:solidFill>
                  <a:srgbClr val="595A5B"/>
                </a:solidFill>
                <a:latin typeface="Verdana"/>
                <a:cs typeface="Verdana"/>
              </a:rPr>
              <a:t>Capital &amp; dividends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46833" y="2204393"/>
            <a:ext cx="370833" cy="266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1.</a:t>
            </a:r>
          </a:p>
          <a:p>
            <a:pPr marL="0" marR="0">
              <a:lnSpc>
                <a:spcPts val="1939"/>
              </a:lnSpc>
              <a:spcBef>
                <a:spcPts val="7451"/>
              </a:spcBef>
              <a:spcAft>
                <a:spcPts val="0"/>
              </a:spcAft>
            </a:pP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</a:p>
          <a:p>
            <a:pPr marL="0" marR="0">
              <a:lnSpc>
                <a:spcPts val="1942"/>
              </a:lnSpc>
              <a:spcBef>
                <a:spcPts val="7470"/>
              </a:spcBef>
              <a:spcAft>
                <a:spcPts val="0"/>
              </a:spcAft>
            </a:pP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3.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47653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LIQUIDITY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&amp; FUNDING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56046"/>
            <a:ext cx="202249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CUSTOMER DEPOSITS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53128" y="1756046"/>
            <a:ext cx="2680289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LIQUIDITY</a:t>
            </a:r>
            <a:r>
              <a:rPr sz="12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COVERAGE</a:t>
            </a:r>
            <a:r>
              <a:rPr sz="1200" b="1" spc="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RATIO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64931" y="1756046"/>
            <a:ext cx="266059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NET STABLE FUNDING</a:t>
            </a:r>
            <a:r>
              <a:rPr sz="1200" b="1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RATIO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56720"/>
            <a:ext cx="120987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End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period</a:t>
            </a:r>
            <a:r>
              <a:rPr sz="1000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44567" y="2055196"/>
            <a:ext cx="6731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Average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92997" y="2050624"/>
            <a:ext cx="10031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End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period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44267" y="250503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567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48021" y="2505030"/>
            <a:ext cx="5308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143%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27020" y="2577928"/>
            <a:ext cx="394359" cy="866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552</a:t>
            </a:r>
          </a:p>
          <a:p>
            <a:pPr marL="0" marR="0">
              <a:lnSpc>
                <a:spcPts val="1210"/>
              </a:lnSpc>
              <a:spcBef>
                <a:spcPts val="410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223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67348" y="2585802"/>
            <a:ext cx="5308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139%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86677" y="2585802"/>
            <a:ext cx="53084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139%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529073" y="2627331"/>
            <a:ext cx="5308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137%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59991" y="2786081"/>
            <a:ext cx="394359" cy="8510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512</a:t>
            </a:r>
          </a:p>
          <a:p>
            <a:pPr marL="0" marR="0">
              <a:lnSpc>
                <a:spcPts val="1210"/>
              </a:lnSpc>
              <a:spcBef>
                <a:spcPts val="398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217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705210" y="2819355"/>
            <a:ext cx="53084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124%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76325" y="2879680"/>
            <a:ext cx="395273" cy="821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493</a:t>
            </a:r>
          </a:p>
          <a:p>
            <a:pPr marL="0" marR="0">
              <a:lnSpc>
                <a:spcPts val="1210"/>
              </a:lnSpc>
              <a:spcBef>
                <a:spcPts val="3797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205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003535" y="2944958"/>
            <a:ext cx="53084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118%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301606" y="2978105"/>
            <a:ext cx="53084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116%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598407" y="3006807"/>
            <a:ext cx="53084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115%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143379" y="3268935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259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414259" y="3387557"/>
            <a:ext cx="708011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Regulatory</a:t>
            </a:r>
          </a:p>
          <a:p>
            <a:pPr marL="4419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Minimum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321160" y="3401273"/>
            <a:ext cx="709669" cy="406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Regulatory</a:t>
            </a:r>
          </a:p>
          <a:p>
            <a:pPr marL="45720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Minimum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827020" y="467012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329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143379" y="4724355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308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6325" y="477553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288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459991" y="4758772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295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69645" y="5632632"/>
            <a:ext cx="60832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349375" y="5632632"/>
            <a:ext cx="612486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036698" y="5632632"/>
            <a:ext cx="60832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716402" y="5632632"/>
            <a:ext cx="612486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548504" y="5632632"/>
            <a:ext cx="48951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267833" y="5632632"/>
            <a:ext cx="48951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987160" y="5632632"/>
            <a:ext cx="48951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706234" y="5632632"/>
            <a:ext cx="48951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559038" y="5632632"/>
            <a:ext cx="60832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259189" y="5632632"/>
            <a:ext cx="612867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964166" y="5632632"/>
            <a:ext cx="60832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662793" y="5632632"/>
            <a:ext cx="612485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32103" y="5914269"/>
            <a:ext cx="14465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464054" y="5914269"/>
            <a:ext cx="9224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1392924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44796"/>
            <a:ext cx="265426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CET1 RATIO</a:t>
            </a:r>
            <a:r>
              <a:rPr sz="1200" b="1" spc="40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(APRA</a:t>
            </a:r>
            <a:r>
              <a:rPr sz="12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LEVEL</a:t>
            </a:r>
            <a:r>
              <a:rPr sz="12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2)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2823" y="2044782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25963" y="2407240"/>
            <a:ext cx="87289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431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Pro-Forma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ratio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99409" y="2643956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0.4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56580" y="2685358"/>
            <a:ext cx="196447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1200" b="1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impacts 29bps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69372" y="2871921"/>
            <a:ext cx="623886" cy="728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~11.4</a:t>
            </a:r>
          </a:p>
          <a:p>
            <a:pPr marL="107950" marR="0">
              <a:lnSpc>
                <a:spcPts val="1458"/>
              </a:lnSpc>
              <a:spcBef>
                <a:spcPts val="247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11.3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57526" y="2916371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08061" y="2932246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0.1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07509" y="3021019"/>
            <a:ext cx="47081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-0.2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25703" y="3076137"/>
            <a:ext cx="49891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11.4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49011" y="3149543"/>
            <a:ext cx="47081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-0.2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25311" y="3165418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926444" y="3198057"/>
            <a:ext cx="49891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11.2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414893" y="3217869"/>
            <a:ext cx="47081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-0.1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31761" y="3241618"/>
            <a:ext cx="47081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-0.1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258045" y="3324295"/>
            <a:ext cx="47081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-0.1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67255" y="3530289"/>
            <a:ext cx="49891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10.8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68095" y="5650617"/>
            <a:ext cx="61259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613027" y="5650617"/>
            <a:ext cx="60771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289048" y="5650617"/>
            <a:ext cx="260453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Profit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before</a:t>
            </a:r>
            <a:r>
              <a:rPr sz="1000" spc="47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Underlying</a:t>
            </a:r>
            <a:r>
              <a:rPr sz="1000" spc="6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017261" y="5650617"/>
            <a:ext cx="5341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783834" y="5650617"/>
            <a:ext cx="680705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DTA</a:t>
            </a:r>
          </a:p>
          <a:p>
            <a:pPr marL="4876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CIC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58305" y="5650617"/>
            <a:ext cx="41788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560564" y="5650617"/>
            <a:ext cx="4958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Asset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367014" y="5650617"/>
            <a:ext cx="5647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018143" y="5650617"/>
            <a:ext cx="946780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067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Interim</a:t>
            </a:r>
          </a:p>
          <a:p>
            <a:pPr marL="12801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dividend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(net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DRP)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027919" y="5650617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813668" y="5650617"/>
            <a:ext cx="72428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388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(Level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286000" y="5803017"/>
            <a:ext cx="941478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151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(net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tax)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248532" y="5803017"/>
            <a:ext cx="701375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</a:p>
          <a:p>
            <a:pPr marL="7924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CRWA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096511" y="5803017"/>
            <a:ext cx="691324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IRRBB</a:t>
            </a:r>
          </a:p>
          <a:p>
            <a:pPr marL="12039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RWA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796282" y="5803017"/>
            <a:ext cx="974357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19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impairment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charge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(CIC)</a:t>
            </a:r>
          </a:p>
          <a:p>
            <a:pPr marL="4419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(net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93458" y="5803017"/>
            <a:ext cx="16879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Migration</a:t>
            </a:r>
            <a:r>
              <a:rPr sz="1000" spc="80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Divestments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183001" y="6107817"/>
            <a:ext cx="8306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movement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78789" y="6354531"/>
            <a:ext cx="347666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Excludes Large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Notable items which are included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‘Other’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78789" y="6476451"/>
            <a:ext cx="10245083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impacts include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deductions (which mainly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comprises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movement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retained earnings 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deconsolidated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entities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capitalised software),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imposts, movements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non-cash</a:t>
            </a:r>
          </a:p>
          <a:p>
            <a:pPr marL="22890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earnings, net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foreign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currency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translation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impacts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large/notable adjustments (not capital deduction related)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conversion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NZD500m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Note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00084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FINANCIAL</a:t>
            </a:r>
            <a:r>
              <a:rPr sz="2000" b="1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38623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CASH PROFIT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28606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GROUP PROFIT DRIVERS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48905" y="1975694"/>
            <a:ext cx="26458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CONTINUING</a:t>
            </a:r>
            <a:r>
              <a:rPr sz="1000" b="1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OPERATIONS</a:t>
            </a:r>
            <a:r>
              <a:rPr sz="10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EX L/N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33202" y="1975694"/>
            <a:ext cx="10332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FY20 v FY19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2823" y="2044782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34218" y="2216994"/>
            <a:ext cx="39172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PBP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225530" y="2216994"/>
            <a:ext cx="487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NPAT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8083" y="2282768"/>
            <a:ext cx="59630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6,470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81797" y="2436831"/>
            <a:ext cx="2367283" cy="877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Total Group</a:t>
            </a:r>
            <a:r>
              <a:rPr sz="10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ex Large / Notable</a:t>
            </a:r>
          </a:p>
          <a:p>
            <a:pPr marL="0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Divisional performance</a:t>
            </a:r>
          </a:p>
          <a:p>
            <a:pPr marL="0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Retail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0" marR="0">
              <a:lnSpc>
                <a:spcPts val="1213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597642" y="2436831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192002" y="2436831"/>
            <a:ext cx="5540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-21%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553445" y="2894031"/>
            <a:ext cx="553860" cy="649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484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-7%</a:t>
            </a:r>
          </a:p>
          <a:p>
            <a:pPr marL="0" marR="0">
              <a:lnSpc>
                <a:spcPts val="1213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+29%</a:t>
            </a:r>
          </a:p>
          <a:p>
            <a:pPr marL="62484" marR="0">
              <a:lnSpc>
                <a:spcPts val="1210"/>
              </a:lnSpc>
              <a:spcBef>
                <a:spcPts val="59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-8%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216385" y="2894031"/>
            <a:ext cx="507982" cy="649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-26%</a:t>
            </a:r>
          </a:p>
          <a:p>
            <a:pPr marL="16764" marR="0">
              <a:lnSpc>
                <a:spcPts val="1213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+4%</a:t>
            </a:r>
          </a:p>
          <a:p>
            <a:pPr marL="0" marR="0">
              <a:lnSpc>
                <a:spcPts val="1210"/>
              </a:lnSpc>
              <a:spcBef>
                <a:spcPts val="59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-22%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725802" y="3144717"/>
            <a:ext cx="66488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-1,308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792857" y="3151067"/>
            <a:ext cx="4154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-14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34434" y="3192596"/>
            <a:ext cx="41540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-87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81797" y="3351485"/>
            <a:ext cx="196732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 Division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(NZD)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606541" y="3585153"/>
            <a:ext cx="44435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631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72682" y="3585153"/>
            <a:ext cx="5963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3,758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748905" y="3963827"/>
            <a:ext cx="242630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LARGE</a:t>
            </a:r>
            <a:r>
              <a:rPr sz="1000" b="1" spc="2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/ NOTABLE</a:t>
            </a:r>
            <a:r>
              <a:rPr sz="1000" b="1" spc="2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ITEMS</a:t>
            </a:r>
            <a:r>
              <a:rPr sz="1000" b="1" spc="3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  <a:r>
              <a:rPr sz="1000" b="1" baseline="300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576559" y="3963827"/>
            <a:ext cx="50858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216893" y="3963827"/>
            <a:ext cx="50858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553711" y="4121347"/>
            <a:ext cx="66488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-1,934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74178" y="4200988"/>
            <a:ext cx="1674283" cy="40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TOTAL ($m after tax)</a:t>
            </a:r>
          </a:p>
          <a:p>
            <a:pPr marL="7619" marR="0">
              <a:lnSpc>
                <a:spcPts val="1210"/>
              </a:lnSpc>
              <a:spcBef>
                <a:spcPts val="49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Divestments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588497" y="4205560"/>
            <a:ext cx="483119" cy="1001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-231</a:t>
            </a:r>
          </a:p>
          <a:p>
            <a:pPr marL="44195" marR="0">
              <a:lnSpc>
                <a:spcPts val="1210"/>
              </a:lnSpc>
              <a:spcBef>
                <a:spcPts val="41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308</a:t>
            </a:r>
          </a:p>
          <a:p>
            <a:pPr marL="15240" marR="0">
              <a:lnSpc>
                <a:spcPts val="1210"/>
              </a:lnSpc>
              <a:spcBef>
                <a:spcPts val="376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-475</a:t>
            </a:r>
          </a:p>
          <a:p>
            <a:pPr marL="54864" marR="0">
              <a:lnSpc>
                <a:spcPts val="1210"/>
              </a:lnSpc>
              <a:spcBef>
                <a:spcPts val="37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-54</a:t>
            </a:r>
          </a:p>
          <a:p>
            <a:pPr marL="158495" marR="0">
              <a:lnSpc>
                <a:spcPts val="1210"/>
              </a:lnSpc>
              <a:spcBef>
                <a:spcPts val="37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159997" y="4205560"/>
            <a:ext cx="618679" cy="3978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-1,539</a:t>
            </a:r>
          </a:p>
          <a:p>
            <a:pPr marL="152400" marR="0">
              <a:lnSpc>
                <a:spcPts val="1210"/>
              </a:lnSpc>
              <a:spcBef>
                <a:spcPts val="41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781797" y="4613103"/>
            <a:ext cx="1575916" cy="392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remediation</a:t>
            </a:r>
          </a:p>
          <a:p>
            <a:pPr marL="0" marR="0">
              <a:lnSpc>
                <a:spcPts val="1210"/>
              </a:lnSpc>
              <a:spcBef>
                <a:spcPts val="37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Restructuring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243818" y="4613103"/>
            <a:ext cx="452270" cy="996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-279</a:t>
            </a:r>
          </a:p>
          <a:p>
            <a:pPr marL="0" marR="0">
              <a:lnSpc>
                <a:spcPts val="1210"/>
              </a:lnSpc>
              <a:spcBef>
                <a:spcPts val="37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-115</a:t>
            </a:r>
          </a:p>
          <a:p>
            <a:pPr marL="0" marR="0">
              <a:lnSpc>
                <a:spcPts val="1210"/>
              </a:lnSpc>
              <a:spcBef>
                <a:spcPts val="37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-138</a:t>
            </a:r>
          </a:p>
          <a:p>
            <a:pPr marL="0" marR="0">
              <a:lnSpc>
                <a:spcPts val="1210"/>
              </a:lnSpc>
              <a:spcBef>
                <a:spcPts val="37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-815</a:t>
            </a:r>
          </a:p>
          <a:p>
            <a:pPr marL="0" marR="0">
              <a:lnSpc>
                <a:spcPts val="1210"/>
              </a:lnSpc>
              <a:spcBef>
                <a:spcPts val="32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-215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781797" y="5015439"/>
            <a:ext cx="2334958" cy="59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Accelerated</a:t>
            </a:r>
            <a:r>
              <a:rPr sz="1000" spc="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software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amortisation</a:t>
            </a:r>
          </a:p>
          <a:p>
            <a:pPr marL="0" marR="0">
              <a:lnSpc>
                <a:spcPts val="1210"/>
              </a:lnSpc>
              <a:spcBef>
                <a:spcPts val="37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Asian associates</a:t>
            </a:r>
            <a:r>
              <a:rPr sz="10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impairment</a:t>
            </a:r>
          </a:p>
          <a:p>
            <a:pPr marL="0" marR="0">
              <a:lnSpc>
                <a:spcPts val="1210"/>
              </a:lnSpc>
              <a:spcBef>
                <a:spcPts val="37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679571" y="5117547"/>
            <a:ext cx="55408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-42%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746993" y="5216607"/>
            <a:ext cx="20984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643361" y="5417775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84224" y="56426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539875" y="5642692"/>
            <a:ext cx="1036958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83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Notable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items</a:t>
            </a:r>
          </a:p>
          <a:p>
            <a:pPr marL="169164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after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687701" y="5642692"/>
            <a:ext cx="62674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568953" y="5642692"/>
            <a:ext cx="7486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464430" y="5642692"/>
            <a:ext cx="7939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428234" y="5642692"/>
            <a:ext cx="7983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 &amp; NCI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537959" y="56426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42823" y="6457553"/>
            <a:ext cx="737529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Further detail on Large / Notable items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within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Overview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Additional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section 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Investor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Discussion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pack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51156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NET INTEREST MARGIN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581658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340087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GROUP NET INTEREST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MARGIN (NIM)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35130"/>
            <a:ext cx="3767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0612" y="2225745"/>
            <a:ext cx="44435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169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05279" y="2903671"/>
            <a:ext cx="31849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44997" y="2893892"/>
            <a:ext cx="24928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52055" y="2965774"/>
            <a:ext cx="44435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159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51443" y="2965139"/>
            <a:ext cx="24928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07130" y="3125794"/>
            <a:ext cx="31849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857610" y="3116015"/>
            <a:ext cx="44435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157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512941" y="3198946"/>
            <a:ext cx="31849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08983" y="3273368"/>
            <a:ext cx="31849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818496" y="3348044"/>
            <a:ext cx="31849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921886" y="4318971"/>
            <a:ext cx="6450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-10bps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380734" y="4799666"/>
            <a:ext cx="64503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-12bps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7447" y="5366213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96847" y="5366213"/>
            <a:ext cx="1133724" cy="344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Impact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rates</a:t>
            </a:r>
          </a:p>
          <a:p>
            <a:pPr marL="152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repricing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17825" y="5366213"/>
            <a:ext cx="895514" cy="344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92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Asset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mix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20007" y="5366213"/>
            <a:ext cx="69591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Liquidity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23358" y="5366213"/>
            <a:ext cx="1091229" cy="49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303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Wholesale</a:t>
            </a:r>
          </a:p>
          <a:p>
            <a:pPr marL="161544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funding &amp;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pricing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183757" y="5366213"/>
            <a:ext cx="97435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Asset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pricing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331964" y="5366213"/>
            <a:ext cx="883312" cy="344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59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underlying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343265" y="5366213"/>
            <a:ext cx="1060997" cy="49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21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Balance Sheet</a:t>
            </a:r>
          </a:p>
          <a:p>
            <a:pPr marL="144779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activities</a:t>
            </a:r>
            <a:r>
              <a:rPr sz="1000" baseline="3023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459468" y="5366213"/>
            <a:ext cx="1036958" cy="344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83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Notable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834369" y="5366213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90702" y="6476146"/>
            <a:ext cx="5207821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Excluding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Notable items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Balance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Sheet Activities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impact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growth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discretionary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liquid</a:t>
            </a:r>
            <a:r>
              <a:rPr sz="8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other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Balance Sheet Activities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73861" y="437798"/>
            <a:ext cx="168553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203" y="880168"/>
            <a:ext cx="2488340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2020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FULL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YEAR </a:t>
            </a:r>
            <a:r>
              <a:rPr sz="1400" spc="-20" dirty="0">
                <a:solidFill>
                  <a:srgbClr val="004165"/>
                </a:solidFill>
                <a:latin typeface="Verdana"/>
                <a:cs typeface="Verdana"/>
              </a:rPr>
              <a:t>RESULTS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1163" y="1575771"/>
            <a:ext cx="2662287" cy="52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CEO</a:t>
            </a:r>
            <a:r>
              <a:rPr sz="10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and CFO Results Presentations</a:t>
            </a:r>
          </a:p>
          <a:p>
            <a:pPr marL="457453" marR="0">
              <a:lnSpc>
                <a:spcPts val="1210"/>
              </a:lnSpc>
              <a:spcBef>
                <a:spcPts val="147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CEO</a:t>
            </a:r>
            <a:r>
              <a:rPr sz="10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Presentation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82883" y="1575771"/>
            <a:ext cx="242327" cy="52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  <a:p>
            <a:pPr marL="9144" marR="0">
              <a:lnSpc>
                <a:spcPts val="1210"/>
              </a:lnSpc>
              <a:spcBef>
                <a:spcPts val="147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8617" y="2246331"/>
            <a:ext cx="125260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CFO Presentation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11256" y="2246331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1163" y="2580924"/>
            <a:ext cx="3691796" cy="119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Group</a:t>
            </a:r>
            <a:r>
              <a:rPr sz="1000" b="1" spc="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&amp; Divisional</a:t>
            </a:r>
            <a:r>
              <a:rPr sz="1000" b="1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Financial</a:t>
            </a:r>
            <a:r>
              <a:rPr sz="1000" b="1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Performance</a:t>
            </a:r>
          </a:p>
          <a:p>
            <a:pPr marL="457453" marR="0">
              <a:lnSpc>
                <a:spcPts val="1210"/>
              </a:lnSpc>
              <a:spcBef>
                <a:spcPts val="147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Group</a:t>
            </a:r>
            <a:r>
              <a:rPr sz="1000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including</a:t>
            </a:r>
            <a:r>
              <a:rPr sz="10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impact of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Large</a:t>
            </a:r>
            <a:r>
              <a:rPr sz="10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/ Notable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</a:p>
          <a:p>
            <a:pPr marL="457453" marR="0">
              <a:lnSpc>
                <a:spcPts val="1210"/>
              </a:lnSpc>
              <a:spcBef>
                <a:spcPts val="142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Australia Retail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Commercial</a:t>
            </a:r>
          </a:p>
          <a:p>
            <a:pPr marL="457453" marR="0">
              <a:lnSpc>
                <a:spcPts val="1210"/>
              </a:lnSpc>
              <a:spcBef>
                <a:spcPts val="142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92968" y="2580924"/>
            <a:ext cx="332689" cy="527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27</a:t>
            </a:r>
          </a:p>
          <a:p>
            <a:pPr marL="18288" marR="0">
              <a:lnSpc>
                <a:spcPts val="1210"/>
              </a:lnSpc>
              <a:spcBef>
                <a:spcPts val="147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811256" y="3251790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38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11256" y="3587070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42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88617" y="3922096"/>
            <a:ext cx="152987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New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lang="en-US" sz="1000" dirty="0">
                <a:solidFill>
                  <a:srgbClr val="004165"/>
                </a:solidFill>
                <a:latin typeface="Verdana"/>
                <a:cs typeface="Verdana"/>
              </a:rPr>
              <a:t>Zealand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Division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811256" y="392209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47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31163" y="4257376"/>
            <a:ext cx="78035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Treasury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703052" y="4257376"/>
            <a:ext cx="422183" cy="186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91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50</a:t>
            </a:r>
          </a:p>
          <a:p>
            <a:pPr marL="89916" marR="0">
              <a:lnSpc>
                <a:spcPts val="1210"/>
              </a:lnSpc>
              <a:spcBef>
                <a:spcPts val="1479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62</a:t>
            </a:r>
          </a:p>
          <a:p>
            <a:pPr marL="89916" marR="0">
              <a:lnSpc>
                <a:spcPts val="1210"/>
              </a:lnSpc>
              <a:spcBef>
                <a:spcPts val="1427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73</a:t>
            </a:r>
          </a:p>
          <a:p>
            <a:pPr marL="89916" marR="0">
              <a:lnSpc>
                <a:spcPts val="1210"/>
              </a:lnSpc>
              <a:spcBef>
                <a:spcPts val="1429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90</a:t>
            </a:r>
          </a:p>
          <a:p>
            <a:pPr marL="0" marR="0">
              <a:lnSpc>
                <a:spcPts val="1210"/>
              </a:lnSpc>
              <a:spcBef>
                <a:spcPts val="1479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101</a:t>
            </a:r>
          </a:p>
          <a:p>
            <a:pPr marL="0" marR="0">
              <a:lnSpc>
                <a:spcPts val="1210"/>
              </a:lnSpc>
              <a:spcBef>
                <a:spcPts val="1429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109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31163" y="4592656"/>
            <a:ext cx="2336708" cy="526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1000" b="1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1000" b="1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(COVID-19)</a:t>
            </a:r>
          </a:p>
          <a:p>
            <a:pPr marL="0" marR="0">
              <a:lnSpc>
                <a:spcPts val="1210"/>
              </a:lnSpc>
              <a:spcBef>
                <a:spcPts val="1427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Risk Management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1163" y="5262962"/>
            <a:ext cx="138791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Housing Portfolio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31163" y="5598192"/>
            <a:ext cx="4844645" cy="52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Corporate</a:t>
            </a:r>
            <a:r>
              <a:rPr sz="1000" b="1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Overview and</a:t>
            </a:r>
            <a:r>
              <a:rPr sz="10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Environment,</a:t>
            </a:r>
            <a:r>
              <a:rPr sz="1000" b="1" spc="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Social &amp; Governance</a:t>
            </a:r>
            <a:r>
              <a:rPr sz="1000" b="1" spc="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(ESG)</a:t>
            </a:r>
          </a:p>
          <a:p>
            <a:pPr marL="457453" marR="0">
              <a:lnSpc>
                <a:spcPts val="1210"/>
              </a:lnSpc>
              <a:spcBef>
                <a:spcPts val="147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Carbon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Policy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31163" y="6395374"/>
            <a:ext cx="10049816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All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figures within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this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investor discussion pack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presented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Profit (Continuing</a:t>
            </a:r>
            <a:r>
              <a:rPr sz="800" spc="6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operations)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basis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Dollars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unless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otherwise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noted.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arriving at Cash Profit, Statutory Profit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been adjusted to exclude non-core items, further information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out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pages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76-79 of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Full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Consolidated Financial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Report.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2042902" y="660020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07524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MARGIN</a:t>
            </a:r>
            <a:r>
              <a:rPr sz="20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CONSIDERATIONS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44796"/>
            <a:ext cx="239369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LOW RATE ENVIRONMENT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11163" y="1743907"/>
            <a:ext cx="173514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CONSIDERATIONS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9165" y="2106377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14159" y="2248589"/>
            <a:ext cx="4840396" cy="284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600" spc="35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Continued</a:t>
            </a:r>
            <a:r>
              <a:rPr sz="16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impact</a:t>
            </a:r>
            <a:r>
              <a:rPr sz="16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of low</a:t>
            </a:r>
            <a:r>
              <a:rPr sz="1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rates</a:t>
            </a:r>
            <a:r>
              <a:rPr sz="1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6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replicating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5748" y="2314530"/>
            <a:ext cx="497991" cy="452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~234</a:t>
            </a:r>
          </a:p>
          <a:p>
            <a:pPr marL="41147" marR="0">
              <a:lnSpc>
                <a:spcPts val="1210"/>
              </a:lnSpc>
              <a:spcBef>
                <a:spcPts val="889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~55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17570" y="2493854"/>
            <a:ext cx="4979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~203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86371" y="2492429"/>
            <a:ext cx="996620" cy="284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40840" y="2725756"/>
            <a:ext cx="497940" cy="447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~163</a:t>
            </a:r>
          </a:p>
          <a:p>
            <a:pPr marL="41097" marR="0">
              <a:lnSpc>
                <a:spcPts val="1210"/>
              </a:lnSpc>
              <a:spcBef>
                <a:spcPts val="803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~53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58719" y="2749505"/>
            <a:ext cx="41711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~53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14159" y="3117269"/>
            <a:ext cx="2415785" cy="284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600" spc="35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Central</a:t>
            </a:r>
            <a:r>
              <a:rPr sz="16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  <a:r>
              <a:rPr sz="1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actions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595748" y="3252806"/>
            <a:ext cx="4979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~179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17570" y="3337134"/>
            <a:ext cx="49756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~150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40840" y="3452958"/>
            <a:ext cx="49756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~110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14159" y="3742490"/>
            <a:ext cx="4109525" cy="284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600" spc="35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Changes</a:t>
            </a:r>
            <a:r>
              <a:rPr sz="16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6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16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and deposit</a:t>
            </a:r>
            <a:r>
              <a:rPr sz="16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mix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82624" y="3891362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62326" y="3891362"/>
            <a:ext cx="60771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537583" y="3891362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28751" y="4234262"/>
            <a:ext cx="18157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Low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rate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&lt;25bps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614159" y="4367330"/>
            <a:ext cx="5026668" cy="284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600" spc="35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System</a:t>
            </a:r>
            <a:r>
              <a:rPr sz="16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spc="-21" dirty="0">
                <a:solidFill>
                  <a:srgbClr val="595A5B"/>
                </a:solidFill>
                <a:latin typeface="Verdana"/>
                <a:cs typeface="Verdana"/>
              </a:rPr>
              <a:t>liquidity,</a:t>
            </a:r>
            <a:r>
              <a:rPr sz="16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wholesale</a:t>
            </a:r>
            <a:r>
              <a:rPr sz="16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16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maturities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28751" y="4437462"/>
            <a:ext cx="472645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Capital (excluding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intangibles)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other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non-interest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bearing liabilities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786371" y="4610863"/>
            <a:ext cx="2029109" cy="284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2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16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asset</a:t>
            </a:r>
            <a:r>
              <a:rPr sz="16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demand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45591" y="4876870"/>
            <a:ext cx="238736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REPLICATING</a:t>
            </a:r>
            <a:r>
              <a:rPr sz="1200" b="1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614159" y="5236264"/>
            <a:ext cx="1552887" cy="284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9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600" spc="35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95A5B"/>
                </a:solidFill>
                <a:latin typeface="Verdana"/>
                <a:cs typeface="Verdana"/>
              </a:rPr>
              <a:t>Competition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06856" y="5290394"/>
            <a:ext cx="287107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1H21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replicating portfolio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impact (v 2H20)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544567" y="5290394"/>
            <a:ext cx="61887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~-3bps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52622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RETAIL</a:t>
            </a:r>
            <a:r>
              <a:rPr sz="2000" b="1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&amp; COMMERCIAL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02970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26583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INCOME CONTRIBUTION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0611" y="1744796"/>
            <a:ext cx="379352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HOME LOAN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BALANCE &amp; LENDING FLOWS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44782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23355" y="2053037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75393" y="2127078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78266" y="2171909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21778" y="224747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007597" y="232557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275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24777" y="2395937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264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45586" y="2471248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163809" y="2528906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-31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34263" y="2773254"/>
            <a:ext cx="1143202" cy="425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4,683</a:t>
            </a:r>
          </a:p>
          <a:p>
            <a:pPr marL="852474" marR="0">
              <a:lnSpc>
                <a:spcPts val="1210"/>
              </a:lnSpc>
              <a:spcBef>
                <a:spcPts val="62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80792" y="3062306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712717" y="3559384"/>
            <a:ext cx="45227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-178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48960" y="3570687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4,523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618985" y="3664286"/>
            <a:ext cx="60772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84033" y="3664286"/>
            <a:ext cx="174023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sales</a:t>
            </a:r>
            <a:r>
              <a:rPr sz="1000" spc="6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OFI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Refi.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78417" y="3664286"/>
            <a:ext cx="627980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Redraw</a:t>
            </a:r>
          </a:p>
          <a:p>
            <a:pPr marL="54864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Int.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046843" y="3664286"/>
            <a:ext cx="602850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Repay/</a:t>
            </a:r>
          </a:p>
          <a:p>
            <a:pPr marL="4724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897869" y="3664286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489450" y="3773633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-43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420611" y="4084390"/>
            <a:ext cx="229125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NET LOANS &amp; ADVANCES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523355" y="4348562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951853" y="4388186"/>
            <a:ext cx="5136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337</a:t>
            </a:r>
          </a:p>
          <a:p>
            <a:pPr marL="20002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233282" y="4402410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332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795761" y="4375613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339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514331" y="4407363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330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037061" y="4528013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474329" y="4554810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755758" y="4559763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831456" y="4640789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112886" y="4654251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57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393935" y="4656918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57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675366" y="4623390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57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951598" y="5128215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269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232647" y="5135835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265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514078" y="513608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264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795381" y="5121230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275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49198" y="565061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422146" y="5650617"/>
            <a:ext cx="618864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165350" y="5650617"/>
            <a:ext cx="600917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894076" y="5650617"/>
            <a:ext cx="618864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Comm.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632327" y="5650617"/>
            <a:ext cx="609765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Comm.</a:t>
            </a:r>
          </a:p>
          <a:p>
            <a:pPr marL="304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283328" y="5650617"/>
            <a:ext cx="780944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63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</a:p>
          <a:p>
            <a:pPr marL="77724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164582" y="565061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844283" y="5650617"/>
            <a:ext cx="60797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510018" y="5650617"/>
            <a:ext cx="1224939" cy="455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2647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  <a:p>
            <a:pPr marL="0" marR="0">
              <a:lnSpc>
                <a:spcPts val="1210"/>
              </a:lnSpc>
              <a:spcBef>
                <a:spcPts val="86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599043" y="5650617"/>
            <a:ext cx="1654999" cy="455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7973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  <a:p>
            <a:pPr marL="0" marR="0">
              <a:lnSpc>
                <a:spcPts val="1210"/>
              </a:lnSpc>
              <a:spcBef>
                <a:spcPts val="86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Cards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Personal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437621" y="5650617"/>
            <a:ext cx="859687" cy="455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39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  <a:p>
            <a:pPr marL="0" marR="0">
              <a:lnSpc>
                <a:spcPts val="1210"/>
              </a:lnSpc>
              <a:spcBef>
                <a:spcPts val="86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662039" y="5914269"/>
            <a:ext cx="665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Housing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56767" y="6318565"/>
            <a:ext cx="10219137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Gross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 basis,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Non-Performing Loans. New sales excludes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refinances into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ANZ, captured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within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 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Refinance category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(Net OFI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Refi)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‘Advice’ (&lt;$1b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each period)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484230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02970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368677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  <a:r>
              <a:rPr sz="12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INCOME COMPOSITION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0865" y="1744796"/>
            <a:ext cx="303705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MARKETS INCOME COMPOSITION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718038" y="1918925"/>
            <a:ext cx="520711" cy="347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1,508</a:t>
            </a:r>
          </a:p>
          <a:p>
            <a:pPr marL="63372" marR="0">
              <a:lnSpc>
                <a:spcPts val="1210"/>
              </a:lnSpc>
              <a:spcBef>
                <a:spcPts val="16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131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2823" y="2044782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76365" y="2053037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38131" y="2163654"/>
            <a:ext cx="57723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1,164</a:t>
            </a:r>
          </a:p>
          <a:p>
            <a:pPr marL="26365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81665" y="2323674"/>
            <a:ext cx="394358" cy="943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468</a:t>
            </a:r>
          </a:p>
          <a:p>
            <a:pPr marL="0" marR="0">
              <a:lnSpc>
                <a:spcPts val="1210"/>
              </a:lnSpc>
              <a:spcBef>
                <a:spcPts val="1796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438</a:t>
            </a:r>
          </a:p>
          <a:p>
            <a:pPr marL="0" marR="0">
              <a:lnSpc>
                <a:spcPts val="1210"/>
              </a:lnSpc>
              <a:spcBef>
                <a:spcPts val="1703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471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42455" y="2381078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940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343390" y="2425528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102854" y="2452706"/>
            <a:ext cx="513484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12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826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728971" y="2474931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3,060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942708" y="2589866"/>
            <a:ext cx="394358" cy="395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256</a:t>
            </a:r>
          </a:p>
          <a:p>
            <a:pPr marL="0" marR="0">
              <a:lnSpc>
                <a:spcPts val="1210"/>
              </a:lnSpc>
              <a:spcBef>
                <a:spcPts val="389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502140" y="2684862"/>
            <a:ext cx="394554" cy="565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388</a:t>
            </a:r>
          </a:p>
          <a:p>
            <a:pPr marL="0" marR="0">
              <a:lnSpc>
                <a:spcPts val="1213"/>
              </a:lnSpc>
              <a:spcBef>
                <a:spcPts val="1777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513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382889" y="2704420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190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512820" y="2733630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2,791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063230" y="2833706"/>
            <a:ext cx="553362" cy="437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126</a:t>
            </a:r>
          </a:p>
          <a:p>
            <a:pPr marL="159003" marR="0">
              <a:lnSpc>
                <a:spcPts val="1210"/>
              </a:lnSpc>
              <a:spcBef>
                <a:spcPts val="721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463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82039" y="2862281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2,657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298192" y="2973533"/>
            <a:ext cx="520712" cy="690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2,541</a:t>
            </a:r>
          </a:p>
          <a:p>
            <a:pPr marL="62737" marR="0">
              <a:lnSpc>
                <a:spcPts val="1210"/>
              </a:lnSpc>
              <a:spcBef>
                <a:spcPts val="2716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826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942708" y="3080594"/>
            <a:ext cx="394358" cy="386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459</a:t>
            </a:r>
          </a:p>
          <a:p>
            <a:pPr marL="10668" marR="0">
              <a:lnSpc>
                <a:spcPts val="1210"/>
              </a:lnSpc>
              <a:spcBef>
                <a:spcPts val="32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-10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728336" y="3303098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1,508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512820" y="3396062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1,164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45438" y="3417017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940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893686" y="347035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173211" y="347035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453118" y="347035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732643" y="347035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657467" y="3792810"/>
            <a:ext cx="114548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Franchise Sales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984490" y="3792810"/>
            <a:ext cx="128792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Franchise Trading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453371" y="3792810"/>
            <a:ext cx="10609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Balance Sheet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699750" y="3792810"/>
            <a:ext cx="146054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Derivative val/n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adj.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45438" y="3981786"/>
            <a:ext cx="394359" cy="61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236</a:t>
            </a:r>
          </a:p>
          <a:p>
            <a:pPr marL="0" marR="0">
              <a:lnSpc>
                <a:spcPts val="1210"/>
              </a:lnSpc>
              <a:spcBef>
                <a:spcPts val="2187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644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360929" y="3983056"/>
            <a:ext cx="394359" cy="620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234</a:t>
            </a:r>
          </a:p>
          <a:p>
            <a:pPr marL="0" marR="0">
              <a:lnSpc>
                <a:spcPts val="1210"/>
              </a:lnSpc>
              <a:spcBef>
                <a:spcPts val="2161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652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576192" y="4067765"/>
            <a:ext cx="394359" cy="580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231</a:t>
            </a:r>
          </a:p>
          <a:p>
            <a:pPr marL="0" marR="0">
              <a:lnSpc>
                <a:spcPts val="1210"/>
              </a:lnSpc>
              <a:spcBef>
                <a:spcPts val="1899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580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791709" y="4129308"/>
            <a:ext cx="394554" cy="533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209</a:t>
            </a:r>
          </a:p>
          <a:p>
            <a:pPr marL="0" marR="0">
              <a:lnSpc>
                <a:spcPts val="1210"/>
              </a:lnSpc>
              <a:spcBef>
                <a:spcPts val="1473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498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420865" y="4265492"/>
            <a:ext cx="377882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MARKETS AVG VALUE AT RISK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(99% VAR)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512306" y="4518869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1084306" y="474937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67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30390" y="4790141"/>
            <a:ext cx="313782" cy="742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80</a:t>
            </a:r>
          </a:p>
          <a:p>
            <a:pPr marL="0" marR="0">
              <a:lnSpc>
                <a:spcPts val="1210"/>
              </a:lnSpc>
              <a:spcBef>
                <a:spcPts val="22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  <a:p>
            <a:pPr marL="0" marR="0">
              <a:lnSpc>
                <a:spcPts val="1213"/>
              </a:lnSpc>
              <a:spcBef>
                <a:spcPts val="27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  <a:p>
            <a:pPr marL="0" marR="0">
              <a:lnSpc>
                <a:spcPts val="1210"/>
              </a:lnSpc>
              <a:spcBef>
                <a:spcPts val="20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415648" y="4790141"/>
            <a:ext cx="313782" cy="557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  <a:p>
            <a:pPr marL="0" marR="0">
              <a:lnSpc>
                <a:spcPts val="1210"/>
              </a:lnSpc>
              <a:spcBef>
                <a:spcPts val="22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  <a:p>
            <a:pPr marL="0" marR="0">
              <a:lnSpc>
                <a:spcPts val="1213"/>
              </a:lnSpc>
              <a:spcBef>
                <a:spcPts val="27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761988" y="5086432"/>
            <a:ext cx="313587" cy="542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  <a:p>
            <a:pPr marL="0" marR="0">
              <a:lnSpc>
                <a:spcPts val="1210"/>
              </a:lnSpc>
              <a:spcBef>
                <a:spcPts val="159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293095" y="5077288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45438" y="510954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815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360929" y="511361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810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576192" y="5114499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786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791709" y="5107768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829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379966" y="5128469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553197" y="5131517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25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466708" y="5141243"/>
            <a:ext cx="31378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24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1084306" y="5325065"/>
            <a:ext cx="644930" cy="204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  <a:r>
              <a:rPr sz="1000" spc="98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185062" y="5512542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401570" y="5514067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616197" y="550766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31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832350" y="5515591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594727" y="5506751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507856" y="5518942"/>
            <a:ext cx="23301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422256" y="5535403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0335132" y="5532050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096975" y="57109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2313177" y="57109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3527805" y="57109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743958" y="57109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552310" y="5729865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465186" y="5729865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378063" y="5729865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9292717" y="5729865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205593" y="5729865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1118468" y="5729865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874775" y="5950540"/>
            <a:ext cx="6549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711451" y="5950540"/>
            <a:ext cx="5144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2407030" y="5950540"/>
            <a:ext cx="4236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PCM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3010154" y="5950540"/>
            <a:ext cx="13200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4510785" y="5950540"/>
            <a:ext cx="5111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6652514" y="5950540"/>
            <a:ext cx="128954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Non-traded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(LHS)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8197342" y="5950540"/>
            <a:ext cx="102419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Traded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(RHS)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642823" y="6476146"/>
            <a:ext cx="384463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Trade: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Chain;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PCM: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Payments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1631976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027576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175876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EXPENSE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35130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42458" y="2140655"/>
            <a:ext cx="2504862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591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BAU costs down</a:t>
            </a:r>
            <a:r>
              <a:rPr sz="1200" b="1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$281m</a:t>
            </a:r>
          </a:p>
          <a:p>
            <a:pPr marL="0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(absorbing</a:t>
            </a:r>
            <a:r>
              <a:rPr sz="12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inflation</a:t>
            </a:r>
            <a:r>
              <a:rPr sz="12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of $128m)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65513" y="2427802"/>
            <a:ext cx="44435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321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710671" y="2428183"/>
            <a:ext cx="59630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8,614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86000" y="2512003"/>
            <a:ext cx="3468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47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82645" y="2512892"/>
            <a:ext cx="59630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8,574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0003" y="2611317"/>
            <a:ext cx="59630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8,527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645786" y="3105093"/>
            <a:ext cx="51293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-172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14390" y="3192596"/>
            <a:ext cx="4154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-42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35368" y="3248095"/>
            <a:ext cx="4154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-26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357869" y="3333693"/>
            <a:ext cx="41540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-41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47814" y="4499057"/>
            <a:ext cx="39117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flat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086854" y="5028774"/>
            <a:ext cx="51301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+1%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71397" y="5648954"/>
            <a:ext cx="5278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286000" y="5648954"/>
            <a:ext cx="34438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151377" y="5648954"/>
            <a:ext cx="1056291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651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  <a:r>
              <a:rPr sz="12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adjusted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454905" y="5648954"/>
            <a:ext cx="89750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Personnel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701284" y="5648954"/>
            <a:ext cx="83976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Premises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841235" y="5648954"/>
            <a:ext cx="102133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595A5B"/>
                </a:solidFill>
                <a:latin typeface="Verdana"/>
                <a:cs typeface="Verdana"/>
              </a:rPr>
              <a:t>Technology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273542" y="5648954"/>
            <a:ext cx="58467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273540" y="5648954"/>
            <a:ext cx="10289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742421" y="5648954"/>
            <a:ext cx="5278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083842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INVESTMENT SPEND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5808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45944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EXPENSED</a:t>
            </a:r>
            <a:r>
              <a:rPr sz="1200" b="1" spc="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&amp; CAPITALISED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44796"/>
            <a:ext cx="13526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 CATEGORY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44782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3037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84521" y="242248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939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67008" y="2422480"/>
            <a:ext cx="394358" cy="485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939</a:t>
            </a:r>
          </a:p>
          <a:p>
            <a:pPr marL="0" marR="0">
              <a:lnSpc>
                <a:spcPts val="1210"/>
              </a:lnSpc>
              <a:spcBef>
                <a:spcPts val="1103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115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68370" y="2738583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833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53742" y="2762332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825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593833" y="2776683"/>
            <a:ext cx="394358" cy="435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833</a:t>
            </a:r>
          </a:p>
          <a:p>
            <a:pPr marL="39623" marR="0">
              <a:lnSpc>
                <a:spcPts val="1210"/>
              </a:lnSpc>
              <a:spcBef>
                <a:spcPts val="704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18881" y="2803480"/>
            <a:ext cx="394358" cy="3962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825</a:t>
            </a:r>
          </a:p>
          <a:p>
            <a:pPr marL="40258" marR="0">
              <a:lnSpc>
                <a:spcPts val="1210"/>
              </a:lnSpc>
              <a:spcBef>
                <a:spcPts val="399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655820" y="2857455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24%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907521" y="3064973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439667" y="3135458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24%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25039" y="3257632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32%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633457" y="3286588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318881" y="3310083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119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867008" y="347492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151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37539" y="3499059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578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045452" y="3627710"/>
            <a:ext cx="394358" cy="533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578</a:t>
            </a:r>
          </a:p>
          <a:p>
            <a:pPr marL="39623" marR="0">
              <a:lnSpc>
                <a:spcPts val="1210"/>
              </a:lnSpc>
              <a:spcBef>
                <a:spcPts val="27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33</a:t>
            </a:r>
          </a:p>
          <a:p>
            <a:pPr marL="39623" marR="0">
              <a:lnSpc>
                <a:spcPts val="1213"/>
              </a:lnSpc>
              <a:spcBef>
                <a:spcPts val="287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77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592944" y="3721817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186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318881" y="3780110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163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08888" y="3833958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27%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867008" y="3948639"/>
            <a:ext cx="394358" cy="555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132</a:t>
            </a:r>
          </a:p>
          <a:p>
            <a:pPr marL="40513" marR="0">
              <a:lnSpc>
                <a:spcPts val="1210"/>
              </a:lnSpc>
              <a:spcBef>
                <a:spcPts val="165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86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359140" y="4181504"/>
            <a:ext cx="313782" cy="477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78</a:t>
            </a:r>
          </a:p>
          <a:p>
            <a:pPr marL="0" marR="0">
              <a:lnSpc>
                <a:spcPts val="1210"/>
              </a:lnSpc>
              <a:spcBef>
                <a:spcPts val="1085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633457" y="4188542"/>
            <a:ext cx="313587" cy="47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94</a:t>
            </a:r>
          </a:p>
          <a:p>
            <a:pPr marL="0" marR="0">
              <a:lnSpc>
                <a:spcPts val="1210"/>
              </a:lnSpc>
              <a:spcBef>
                <a:spcPts val="1097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655820" y="4256487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76%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44817" y="428264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111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439667" y="4375613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76%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225039" y="4486611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68%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085076" y="4524711"/>
            <a:ext cx="313587" cy="360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35</a:t>
            </a:r>
          </a:p>
          <a:p>
            <a:pPr marL="0" marR="0">
              <a:lnSpc>
                <a:spcPts val="1210"/>
              </a:lnSpc>
              <a:spcBef>
                <a:spcPts val="114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66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08888" y="4694764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73%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867008" y="4888947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360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318881" y="4970608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310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592944" y="4963877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315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044817" y="5063572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255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88771" y="5440889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205227" y="5440889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419855" y="5440889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636008" y="5440889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996938" y="5440889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270113" y="5440889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545066" y="5440889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0818621" y="5440889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32103" y="5818867"/>
            <a:ext cx="153837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1000" spc="6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Expensed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557907" y="5818867"/>
            <a:ext cx="162932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1000" spc="6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Capitalised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809867" y="5818867"/>
            <a:ext cx="1026869" cy="3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  <a:p>
            <a:pPr marL="0" marR="0">
              <a:lnSpc>
                <a:spcPts val="1210"/>
              </a:lnSpc>
              <a:spcBef>
                <a:spcPts val="3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018018" y="5818867"/>
            <a:ext cx="98067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216895" y="5818867"/>
            <a:ext cx="1807257" cy="3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Technology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Infrastructure</a:t>
            </a:r>
          </a:p>
          <a:p>
            <a:pPr marL="0" marR="0">
              <a:lnSpc>
                <a:spcPts val="1210"/>
              </a:lnSpc>
              <a:spcBef>
                <a:spcPts val="3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Digital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Data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018018" y="6022168"/>
            <a:ext cx="201597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Enablement,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10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Ops.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81094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PROVISION</a:t>
            </a:r>
            <a:r>
              <a:rPr sz="2000" b="1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CHARGE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20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BALANCE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5808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52040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PROVISION CHARGE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57669" y="1744796"/>
            <a:ext cx="311324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COLLECTIVE PROVISION BALANCE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44782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49109" y="2053037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800588" y="2069801"/>
            <a:ext cx="520711" cy="487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5,008</a:t>
            </a:r>
          </a:p>
          <a:p>
            <a:pPr marL="10299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80</a:t>
            </a:r>
          </a:p>
          <a:p>
            <a:pPr marL="63118" marR="0">
              <a:lnSpc>
                <a:spcPts val="1126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570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52495" y="2279478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1,674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406128" y="2287479"/>
            <a:ext cx="771041" cy="475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79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4,501</a:t>
            </a:r>
          </a:p>
          <a:p>
            <a:pPr marL="45745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</a:p>
          <a:p>
            <a:pPr marL="0" marR="0">
              <a:lnSpc>
                <a:spcPts val="103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541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51802" y="2781255"/>
            <a:ext cx="626388" cy="346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3,378</a:t>
            </a:r>
          </a:p>
          <a:p>
            <a:pPr marL="312801" marR="0">
              <a:lnSpc>
                <a:spcPts val="1210"/>
              </a:lnSpc>
              <a:spcBef>
                <a:spcPts val="3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01228" y="2781255"/>
            <a:ext cx="62664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3,376</a:t>
            </a:r>
          </a:p>
          <a:p>
            <a:pPr marL="313054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799953" y="2825451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1,513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51859" y="3019253"/>
            <a:ext cx="520712" cy="1210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1,048</a:t>
            </a:r>
          </a:p>
          <a:p>
            <a:pPr marL="63373" marR="0">
              <a:lnSpc>
                <a:spcPts val="1210"/>
              </a:lnSpc>
              <a:spcBef>
                <a:spcPts val="681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626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686046" y="3021158"/>
            <a:ext cx="520712" cy="700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1,064</a:t>
            </a:r>
          </a:p>
          <a:p>
            <a:pPr marL="64261" marR="0">
              <a:lnSpc>
                <a:spcPts val="1210"/>
              </a:lnSpc>
              <a:spcBef>
                <a:spcPts val="2792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669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07021" y="3025931"/>
            <a:ext cx="394554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369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156447" y="3026238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374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550654" y="3042113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1,590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051547" y="3356692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1,132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300973" y="3365582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1,169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45463" y="3795858"/>
            <a:ext cx="39435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393</a:t>
            </a:r>
          </a:p>
          <a:p>
            <a:pPr marL="39624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280792" y="3778586"/>
            <a:ext cx="39435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402</a:t>
            </a:r>
          </a:p>
          <a:p>
            <a:pPr marL="8077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799953" y="3790143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2,845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550654" y="3906221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2,320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051547" y="4012012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1,834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300973" y="4022426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1,795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45768" y="418752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380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280539" y="417660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398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750308" y="4176858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395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96696" y="4537538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232025" y="4537538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467353" y="4537538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700904" y="4537538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007986" y="4537538"/>
            <a:ext cx="60771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254238" y="4537538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506966" y="4537538"/>
            <a:ext cx="60771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753343" y="4537538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32103" y="4845640"/>
            <a:ext cx="187847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Individual Provision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894329" y="4845640"/>
            <a:ext cx="186468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Collective Provision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892417" y="4845640"/>
            <a:ext cx="10268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100694" y="4845640"/>
            <a:ext cx="9224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207118" y="4845640"/>
            <a:ext cx="98067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369295" y="4845640"/>
            <a:ext cx="105615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Pacific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08380" y="5427808"/>
            <a:ext cx="125951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LOSS</a:t>
            </a:r>
            <a:r>
              <a:rPr sz="1000" spc="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RATES</a:t>
            </a:r>
            <a:r>
              <a:rPr sz="1000" spc="2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(%)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079750" y="5427808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719829" y="5427808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359909" y="5427808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999990" y="5427808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669023" y="5423236"/>
            <a:ext cx="169979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COVERAGE</a:t>
            </a:r>
            <a:r>
              <a:rPr sz="1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RATIOS</a:t>
            </a:r>
            <a:r>
              <a:rPr sz="1000" spc="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(%)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756650" y="5423236"/>
            <a:ext cx="60771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492106" y="5423236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233659" y="5423236"/>
            <a:ext cx="60772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0969117" y="5423236"/>
            <a:ext cx="61267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633679" y="5656934"/>
            <a:ext cx="1069545" cy="205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spc="-12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Avg. GLA</a:t>
            </a:r>
            <a:r>
              <a:rPr sz="1000" baseline="432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145789" y="5670429"/>
            <a:ext cx="439757" cy="402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0.12</a:t>
            </a:r>
          </a:p>
          <a:p>
            <a:pPr marL="0" marR="0">
              <a:lnSpc>
                <a:spcPts val="1210"/>
              </a:lnSpc>
              <a:spcBef>
                <a:spcPts val="45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0.13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785870" y="5670429"/>
            <a:ext cx="439757" cy="402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0.13</a:t>
            </a:r>
          </a:p>
          <a:p>
            <a:pPr marL="0" marR="0">
              <a:lnSpc>
                <a:spcPts val="1210"/>
              </a:lnSpc>
              <a:spcBef>
                <a:spcPts val="45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0.13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426330" y="5670429"/>
            <a:ext cx="439757" cy="402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0.20</a:t>
            </a:r>
          </a:p>
          <a:p>
            <a:pPr marL="0" marR="0">
              <a:lnSpc>
                <a:spcPts val="1210"/>
              </a:lnSpc>
              <a:spcBef>
                <a:spcPts val="45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0.53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066410" y="5670429"/>
            <a:ext cx="439757" cy="402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0.12</a:t>
            </a:r>
          </a:p>
          <a:p>
            <a:pPr marL="0" marR="0">
              <a:lnSpc>
                <a:spcPts val="1210"/>
              </a:lnSpc>
              <a:spcBef>
                <a:spcPts val="45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0.33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694296" y="5652362"/>
            <a:ext cx="1441478" cy="416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CP balance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10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CRWA</a:t>
            </a:r>
            <a:r>
              <a:rPr sz="1000" baseline="431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1210"/>
              </a:lnSpc>
              <a:spcBef>
                <a:spcPts val="39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CP balance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EAD</a:t>
            </a:r>
            <a:r>
              <a:rPr sz="1000" baseline="4343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882126" y="5665550"/>
            <a:ext cx="440449" cy="403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0.98</a:t>
            </a:r>
          </a:p>
          <a:p>
            <a:pPr marL="0" marR="0">
              <a:lnSpc>
                <a:spcPts val="1210"/>
              </a:lnSpc>
              <a:spcBef>
                <a:spcPts val="45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0.35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620757" y="5665550"/>
            <a:ext cx="440449" cy="403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0.94</a:t>
            </a:r>
          </a:p>
          <a:p>
            <a:pPr marL="0" marR="0">
              <a:lnSpc>
                <a:spcPts val="1210"/>
              </a:lnSpc>
              <a:spcBef>
                <a:spcPts val="45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0.35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0359517" y="5665550"/>
            <a:ext cx="440449" cy="403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1.17</a:t>
            </a:r>
          </a:p>
          <a:p>
            <a:pPr marL="0" marR="0">
              <a:lnSpc>
                <a:spcPts val="1210"/>
              </a:lnSpc>
              <a:spcBef>
                <a:spcPts val="45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0.42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1098021" y="5665550"/>
            <a:ext cx="440449" cy="403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1.39</a:t>
            </a:r>
          </a:p>
          <a:p>
            <a:pPr marL="0" marR="0">
              <a:lnSpc>
                <a:spcPts val="1210"/>
              </a:lnSpc>
              <a:spcBef>
                <a:spcPts val="45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0.50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633679" y="5867855"/>
            <a:ext cx="2360373" cy="205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charge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 Avg. GLA</a:t>
            </a:r>
            <a:r>
              <a:rPr sz="1000" baseline="432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42823" y="6476146"/>
            <a:ext cx="1926404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GLA: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Gross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Weighted Assets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Exposure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Default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656633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COLLECTIVE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PROVISION</a:t>
            </a:r>
            <a:r>
              <a:rPr sz="2000" b="1" spc="-4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CHARGE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&amp; BALANCE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5808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92928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44782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88503" y="2061788"/>
            <a:ext cx="222002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  <a:r>
              <a:rPr sz="1200" b="1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CP charge: $669m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20506" y="2246192"/>
            <a:ext cx="215358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(3Q: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$236m</a:t>
            </a:r>
            <a:r>
              <a:rPr sz="1200" spc="39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4Q: $433m)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0873" y="2392750"/>
            <a:ext cx="238294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1200" b="1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CP charge: $1,048m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256773" y="2448249"/>
            <a:ext cx="44435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685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030966" y="2447995"/>
            <a:ext cx="59630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5,008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28846" y="2691835"/>
            <a:ext cx="59630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1,124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29248" y="2747588"/>
            <a:ext cx="59630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4,501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04757" y="2788990"/>
            <a:ext cx="3468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44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754366" y="2815533"/>
            <a:ext cx="3468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46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168138" y="2979871"/>
            <a:ext cx="4154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-93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20789" y="3074867"/>
            <a:ext cx="51293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-162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72345" y="3082868"/>
            <a:ext cx="51293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-106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802638" y="3361125"/>
            <a:ext cx="3468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77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702305" y="3360490"/>
            <a:ext cx="24928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03040" y="3352616"/>
            <a:ext cx="3468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27532" y="3408369"/>
            <a:ext cx="59630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3,376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18997" y="5642692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819401" y="5642692"/>
            <a:ext cx="31220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437764" y="5642692"/>
            <a:ext cx="735288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</a:p>
          <a:p>
            <a:pPr marL="20421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Mix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359150" y="5642692"/>
            <a:ext cx="632778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Change</a:t>
            </a:r>
          </a:p>
          <a:p>
            <a:pPr marL="2743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053204" y="5642692"/>
            <a:ext cx="1691667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488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Economic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forecast</a:t>
            </a:r>
            <a:r>
              <a:rPr sz="10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1000" spc="90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overlays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  <a:p>
            <a:pPr marL="13258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scenario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980432" y="5642692"/>
            <a:ext cx="78820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923534" y="5642692"/>
            <a:ext cx="60771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20483" y="5642692"/>
            <a:ext cx="31220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539228" y="5642692"/>
            <a:ext cx="735287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</a:p>
          <a:p>
            <a:pPr marL="20421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Mix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460613" y="5642692"/>
            <a:ext cx="63277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Change</a:t>
            </a:r>
          </a:p>
          <a:p>
            <a:pPr marL="2743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154668" y="5642692"/>
            <a:ext cx="1665117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488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Economic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forecast</a:t>
            </a:r>
            <a:r>
              <a:rPr sz="10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1000" spc="11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overlays</a:t>
            </a:r>
          </a:p>
          <a:p>
            <a:pPr marL="13258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scenario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081894" y="5642692"/>
            <a:ext cx="78820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021568" y="5642692"/>
            <a:ext cx="61254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204080" y="6099892"/>
            <a:ext cx="6431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weights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305543" y="6099892"/>
            <a:ext cx="6431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weights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32764" y="6525219"/>
            <a:ext cx="608105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Reduction due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release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overlays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longer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required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due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CP uplift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 case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458064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&amp; DIVIDENDS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56046"/>
            <a:ext cx="3943553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IMPACT</a:t>
            </a:r>
            <a:r>
              <a:rPr sz="12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OF CREDIT PORTFOLIO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MIGRATION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6798" y="2209235"/>
            <a:ext cx="213095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RWA IMPACT</a:t>
            </a:r>
            <a:r>
              <a:rPr sz="1200" spc="2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200" spc="-14" dirty="0">
                <a:solidFill>
                  <a:srgbClr val="FFFFFF"/>
                </a:solidFill>
                <a:latin typeface="Verdana"/>
                <a:cs typeface="Verdana"/>
              </a:rPr>
              <a:t>CAPITAL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90110" y="2209235"/>
            <a:ext cx="213933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PREVIOUS</a:t>
            </a:r>
            <a:r>
              <a:rPr sz="1200" spc="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1" dirty="0">
                <a:solidFill>
                  <a:srgbClr val="FFFFFF"/>
                </a:solidFill>
                <a:latin typeface="Verdana"/>
                <a:cs typeface="Verdana"/>
              </a:rPr>
              <a:t>EXPECTATION</a:t>
            </a:r>
            <a:r>
              <a:rPr sz="1200" baseline="29999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05420" y="2209235"/>
            <a:ext cx="2772314" cy="555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3523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CURRENT </a:t>
            </a:r>
            <a:r>
              <a:rPr sz="1200" spc="-15" dirty="0">
                <a:solidFill>
                  <a:srgbClr val="FFFFFF"/>
                </a:solidFill>
                <a:latin typeface="Verdana"/>
                <a:cs typeface="Verdana"/>
              </a:rPr>
              <a:t>EXPECTATION</a:t>
            </a:r>
          </a:p>
          <a:p>
            <a:pPr marL="0" marR="0">
              <a:lnSpc>
                <a:spcPts val="1458"/>
              </a:lnSpc>
              <a:spcBef>
                <a:spcPts val="1103"/>
              </a:spcBef>
              <a:spcAft>
                <a:spcPts val="0"/>
              </a:spcAft>
            </a:pPr>
            <a:r>
              <a:rPr sz="1200" b="1" dirty="0">
                <a:solidFill>
                  <a:srgbClr val="FFFFFF"/>
                </a:solidFill>
                <a:latin typeface="Verdana"/>
                <a:cs typeface="Verdana"/>
              </a:rPr>
              <a:t>Base case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61865" y="2540959"/>
            <a:ext cx="99746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FFFFFF"/>
                </a:solidFill>
                <a:latin typeface="Verdana"/>
                <a:cs typeface="Verdana"/>
              </a:rPr>
              <a:t>Base case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51770" y="2540959"/>
            <a:ext cx="991641" cy="769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FFFFFF"/>
                </a:solidFill>
                <a:latin typeface="Verdana"/>
                <a:cs typeface="Verdana"/>
              </a:rPr>
              <a:t>Downside</a:t>
            </a:r>
          </a:p>
          <a:p>
            <a:pPr marL="38100" marR="0">
              <a:lnSpc>
                <a:spcPts val="1458"/>
              </a:lnSpc>
              <a:spcBef>
                <a:spcPts val="631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~100bps</a:t>
            </a:r>
          </a:p>
          <a:p>
            <a:pPr marL="187452" marR="0">
              <a:lnSpc>
                <a:spcPts val="1458"/>
              </a:lnSpc>
              <a:spcBef>
                <a:spcPts val="701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18bps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6798" y="2801563"/>
            <a:ext cx="3003720" cy="772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Total CET1 impact (FY20 &amp; FY21)</a:t>
            </a:r>
          </a:p>
          <a:p>
            <a:pPr marL="108204" marR="0">
              <a:lnSpc>
                <a:spcPts val="1458"/>
              </a:lnSpc>
              <a:spcBef>
                <a:spcPts val="653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 FY20</a:t>
            </a:r>
            <a:r>
              <a:rPr sz="12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CET1 (actual)</a:t>
            </a:r>
          </a:p>
          <a:p>
            <a:pPr marL="108204" marR="0">
              <a:lnSpc>
                <a:spcPts val="1458"/>
              </a:lnSpc>
              <a:spcBef>
                <a:spcPts val="701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 FY21</a:t>
            </a:r>
            <a:r>
              <a:rPr sz="12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03013" y="2812739"/>
            <a:ext cx="91313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i="1" dirty="0">
                <a:solidFill>
                  <a:srgbClr val="595A5B"/>
                </a:solidFill>
                <a:latin typeface="Verdana"/>
                <a:cs typeface="Verdana"/>
              </a:rPr>
              <a:t>~110bps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401432" y="2812739"/>
            <a:ext cx="805016" cy="497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~65bps</a:t>
            </a:r>
          </a:p>
          <a:p>
            <a:pPr marL="94488" marR="0">
              <a:lnSpc>
                <a:spcPts val="1458"/>
              </a:lnSpc>
              <a:spcBef>
                <a:spcPts val="651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18bps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33436" y="3361072"/>
            <a:ext cx="741372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~50bps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976739" y="3361072"/>
            <a:ext cx="741372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~82bps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6798" y="3626936"/>
            <a:ext cx="2181783" cy="497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Drivers</a:t>
            </a:r>
            <a:r>
              <a:rPr sz="12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95A5B"/>
                </a:solidFill>
                <a:latin typeface="Verdana"/>
                <a:cs typeface="Verdana"/>
              </a:rPr>
              <a:t>of CET1 impact</a:t>
            </a:r>
            <a:r>
              <a:rPr sz="1200" b="1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  <a:p>
            <a:pPr marL="53340" marR="0">
              <a:lnSpc>
                <a:spcPts val="1458"/>
              </a:lnSpc>
              <a:spcBef>
                <a:spcPts val="651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  <a:r>
              <a:rPr sz="12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41696" y="3910400"/>
            <a:ext cx="636143" cy="497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i="1" dirty="0">
                <a:solidFill>
                  <a:srgbClr val="595A5B"/>
                </a:solidFill>
                <a:latin typeface="Verdana"/>
                <a:cs typeface="Verdana"/>
              </a:rPr>
              <a:t>~70%</a:t>
            </a:r>
          </a:p>
          <a:p>
            <a:pPr marL="0" marR="0">
              <a:lnSpc>
                <a:spcPts val="1458"/>
              </a:lnSpc>
              <a:spcBef>
                <a:spcPts val="651"/>
              </a:spcBef>
              <a:spcAft>
                <a:spcPts val="0"/>
              </a:spcAft>
            </a:pPr>
            <a:r>
              <a:rPr sz="1200" i="1" dirty="0">
                <a:solidFill>
                  <a:srgbClr val="595A5B"/>
                </a:solidFill>
                <a:latin typeface="Verdana"/>
                <a:cs typeface="Verdana"/>
              </a:rPr>
              <a:t>~30%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85253" y="3910400"/>
            <a:ext cx="636144" cy="497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~50%</a:t>
            </a:r>
          </a:p>
          <a:p>
            <a:pPr marL="0" marR="0">
              <a:lnSpc>
                <a:spcPts val="1458"/>
              </a:lnSpc>
              <a:spcBef>
                <a:spcPts val="651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~50%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028555" y="3901256"/>
            <a:ext cx="636144" cy="497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~60%</a:t>
            </a:r>
          </a:p>
          <a:p>
            <a:pPr marL="0" marR="0">
              <a:lnSpc>
                <a:spcPts val="1458"/>
              </a:lnSpc>
              <a:spcBef>
                <a:spcPts val="651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~40%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50138" y="4175576"/>
            <a:ext cx="155195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  <a:r>
              <a:rPr sz="12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Non Institutional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51383" y="4552639"/>
            <a:ext cx="104782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DIVIDEND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703317" y="4820228"/>
            <a:ext cx="558354" cy="474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1H19</a:t>
            </a:r>
          </a:p>
          <a:p>
            <a:pPr marL="67055" marR="0">
              <a:lnSpc>
                <a:spcPts val="1458"/>
              </a:lnSpc>
              <a:spcBef>
                <a:spcPts val="471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80c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605651" y="4820228"/>
            <a:ext cx="558355" cy="474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2H19</a:t>
            </a:r>
          </a:p>
          <a:p>
            <a:pPr marL="67055" marR="0">
              <a:lnSpc>
                <a:spcPts val="1458"/>
              </a:lnSpc>
              <a:spcBef>
                <a:spcPts val="471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80c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507856" y="4820228"/>
            <a:ext cx="558354" cy="474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1H20</a:t>
            </a:r>
          </a:p>
          <a:p>
            <a:pPr marL="67056" marR="0">
              <a:lnSpc>
                <a:spcPts val="1458"/>
              </a:lnSpc>
              <a:spcBef>
                <a:spcPts val="471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25c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410190" y="4820228"/>
            <a:ext cx="55835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97103" y="5071688"/>
            <a:ext cx="1681688" cy="494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Dividends</a:t>
            </a:r>
            <a:r>
              <a:rPr sz="12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per share</a:t>
            </a:r>
          </a:p>
          <a:p>
            <a:pPr marL="0" marR="0">
              <a:lnSpc>
                <a:spcPts val="1458"/>
              </a:lnSpc>
              <a:spcBef>
                <a:spcPts val="624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Franking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385806" y="5071688"/>
            <a:ext cx="609016" cy="76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39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35c</a:t>
            </a:r>
          </a:p>
          <a:p>
            <a:pPr marL="0" marR="0">
              <a:lnSpc>
                <a:spcPts val="1458"/>
              </a:lnSpc>
              <a:spcBef>
                <a:spcPts val="624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100%</a:t>
            </a:r>
          </a:p>
          <a:p>
            <a:pPr marL="48767" marR="0">
              <a:lnSpc>
                <a:spcPts val="1458"/>
              </a:lnSpc>
              <a:spcBef>
                <a:spcPts val="623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49%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678934" y="5342579"/>
            <a:ext cx="609016" cy="494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100%</a:t>
            </a:r>
          </a:p>
          <a:p>
            <a:pPr marL="48767" marR="0">
              <a:lnSpc>
                <a:spcPts val="1458"/>
              </a:lnSpc>
              <a:spcBef>
                <a:spcPts val="623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71%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630034" y="5342579"/>
            <a:ext cx="511480" cy="494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70%</a:t>
            </a:r>
          </a:p>
          <a:p>
            <a:pPr marL="0" marR="0">
              <a:lnSpc>
                <a:spcPts val="1458"/>
              </a:lnSpc>
              <a:spcBef>
                <a:spcPts val="623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82%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483472" y="5342579"/>
            <a:ext cx="609016" cy="494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100%</a:t>
            </a:r>
          </a:p>
          <a:p>
            <a:pPr marL="48768" marR="0">
              <a:lnSpc>
                <a:spcPts val="1458"/>
              </a:lnSpc>
              <a:spcBef>
                <a:spcPts val="623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46%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97103" y="5613292"/>
            <a:ext cx="190011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Dividend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595A5B"/>
                </a:solidFill>
                <a:latin typeface="Verdana"/>
                <a:cs typeface="Verdana"/>
              </a:rPr>
              <a:t>Payout</a:t>
            </a:r>
            <a:r>
              <a:rPr sz="12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Ratio</a:t>
            </a:r>
            <a:r>
              <a:rPr sz="12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42823" y="6476146"/>
            <a:ext cx="180609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Expectations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March 2020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42823" y="6598067"/>
            <a:ext cx="80730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Composition 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drivers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‘Previous expectation’ 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FY21 period.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Composition 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drivers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‘Current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expectation’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 for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42823" y="6719986"/>
            <a:ext cx="11569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Statutory basis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274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sz="4200" b="1" dirty="0">
                <a:solidFill>
                  <a:srgbClr val="007DBA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sz="3800" spc="93" dirty="0">
                <a:solidFill>
                  <a:srgbClr val="004165"/>
                </a:solidFill>
                <a:latin typeface="Calibri"/>
                <a:cs typeface="Calibri"/>
              </a:rPr>
              <a:t>FULL</a:t>
            </a:r>
            <a:r>
              <a:rPr sz="3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80" dirty="0">
                <a:solidFill>
                  <a:srgbClr val="004165"/>
                </a:solidFill>
                <a:latin typeface="Calibri"/>
                <a:cs typeface="Calibri"/>
              </a:rPr>
              <a:t>YEAR</a:t>
            </a:r>
            <a:r>
              <a:rPr sz="3800" spc="12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33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22415" y="4336305"/>
            <a:ext cx="5193863" cy="60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0033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82" dirty="0">
                <a:solidFill>
                  <a:srgbClr val="004165"/>
                </a:solidFill>
                <a:latin typeface="Calibri"/>
                <a:cs typeface="Calibri"/>
              </a:rPr>
              <a:t>INVESTOR</a:t>
            </a:r>
            <a:r>
              <a:rPr sz="1800" b="1" spc="123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94" dirty="0">
                <a:solidFill>
                  <a:srgbClr val="004165"/>
                </a:solidFill>
                <a:latin typeface="Calibri"/>
                <a:cs typeface="Calibri"/>
              </a:rPr>
              <a:t>DISCUSSION</a:t>
            </a:r>
            <a:r>
              <a:rPr sz="1800" b="1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46" dirty="0">
                <a:solidFill>
                  <a:srgbClr val="004165"/>
                </a:solidFill>
                <a:latin typeface="Calibri"/>
                <a:cs typeface="Calibri"/>
              </a:rPr>
              <a:t>PACK</a:t>
            </a:r>
          </a:p>
          <a:p>
            <a:pPr marL="0" marR="0">
              <a:lnSpc>
                <a:spcPts val="2197"/>
              </a:lnSpc>
              <a:spcBef>
                <a:spcPts val="46"/>
              </a:spcBef>
              <a:spcAft>
                <a:spcPts val="0"/>
              </a:spcAft>
            </a:pPr>
            <a:r>
              <a:rPr sz="1800" spc="88" dirty="0">
                <a:solidFill>
                  <a:srgbClr val="004165"/>
                </a:solidFill>
                <a:latin typeface="Calibri"/>
                <a:cs typeface="Calibri"/>
              </a:rPr>
              <a:t>GROUP</a:t>
            </a:r>
            <a:r>
              <a:rPr sz="1800" spc="117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4165"/>
                </a:solidFill>
                <a:latin typeface="Calibri"/>
                <a:cs typeface="Calibri"/>
              </a:rPr>
              <a:t>&amp;</a:t>
            </a:r>
            <a:r>
              <a:rPr sz="1800" spc="198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4" dirty="0">
                <a:solidFill>
                  <a:srgbClr val="004165"/>
                </a:solidFill>
                <a:latin typeface="Calibri"/>
                <a:cs typeface="Calibri"/>
              </a:rPr>
              <a:t>DIVISIONAL</a:t>
            </a:r>
            <a:r>
              <a:rPr sz="1800" spc="128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004165"/>
                </a:solidFill>
                <a:latin typeface="Calibri"/>
                <a:cs typeface="Calibri"/>
              </a:rPr>
              <a:t>FINANCIAL</a:t>
            </a:r>
            <a:r>
              <a:rPr sz="1800" spc="11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1" dirty="0">
                <a:solidFill>
                  <a:srgbClr val="004165"/>
                </a:solidFill>
                <a:latin typeface="Calibri"/>
                <a:cs typeface="Calibri"/>
              </a:rPr>
              <a:t>PERFORMANCE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00084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FINANCIAL</a:t>
            </a:r>
            <a:r>
              <a:rPr sz="2000" b="1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5808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3054643" cy="759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FY20 CASH PROFIT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</a:t>
            </a:r>
          </a:p>
          <a:p>
            <a:pPr marL="0" marR="0">
              <a:lnSpc>
                <a:spcPts val="1442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EXCLUDING</a:t>
            </a:r>
            <a:r>
              <a:rPr sz="12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200" spc="-14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  <a:p>
            <a:pPr marL="91440" marR="0">
              <a:lnSpc>
                <a:spcPts val="1210"/>
              </a:lnSpc>
              <a:spcBef>
                <a:spcPts val="186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  <a:p>
            <a:pPr marL="183184" marR="0">
              <a:lnSpc>
                <a:spcPts val="1210"/>
              </a:lnSpc>
              <a:spcBef>
                <a:spcPts val="21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6,701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83478" y="1801577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30132" y="1801577"/>
            <a:ext cx="16315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Profit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sz="1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provisions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506456" y="1801577"/>
            <a:ext cx="84408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Cash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NPAT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6178" y="2018051"/>
            <a:ext cx="647744" cy="1448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536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FY20</a:t>
            </a:r>
          </a:p>
          <a:p>
            <a:pPr marL="43053" marR="0">
              <a:lnSpc>
                <a:spcPts val="1210"/>
              </a:lnSpc>
              <a:spcBef>
                <a:spcPts val="516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8,369</a:t>
            </a:r>
          </a:p>
          <a:p>
            <a:pPr marL="35432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-1,746</a:t>
            </a:r>
          </a:p>
          <a:p>
            <a:pPr marL="0" marR="0">
              <a:lnSpc>
                <a:spcPts val="1210"/>
              </a:lnSpc>
              <a:spcBef>
                <a:spcPts val="447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10,115</a:t>
            </a:r>
          </a:p>
          <a:p>
            <a:pPr marL="64389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5,444</a:t>
            </a:r>
          </a:p>
          <a:p>
            <a:pPr marL="64389" marR="0">
              <a:lnSpc>
                <a:spcPts val="1210"/>
              </a:lnSpc>
              <a:spcBef>
                <a:spcPts val="44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3,371</a:t>
            </a:r>
          </a:p>
          <a:p>
            <a:pPr marL="64389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1,932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235693" y="2018051"/>
            <a:ext cx="861715" cy="606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FY20</a:t>
            </a:r>
            <a:r>
              <a:rPr sz="900" spc="-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v FY19</a:t>
            </a:r>
          </a:p>
          <a:p>
            <a:pPr marL="186563" marR="0">
              <a:lnSpc>
                <a:spcPts val="1210"/>
              </a:lnSpc>
              <a:spcBef>
                <a:spcPts val="516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-16%</a:t>
            </a:r>
          </a:p>
          <a:p>
            <a:pPr marL="213995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24465" y="2018051"/>
            <a:ext cx="433776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918825" y="2018051"/>
            <a:ext cx="861715" cy="606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FY20</a:t>
            </a:r>
            <a:r>
              <a:rPr sz="900" spc="-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v FY19</a:t>
            </a:r>
          </a:p>
          <a:p>
            <a:pPr marL="186308" marR="0">
              <a:lnSpc>
                <a:spcPts val="1210"/>
              </a:lnSpc>
              <a:spcBef>
                <a:spcPts val="516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-42%</a:t>
            </a:r>
          </a:p>
          <a:p>
            <a:pPr marL="213741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95415" y="2222582"/>
            <a:ext cx="2263149" cy="103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Continuing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</a:p>
          <a:p>
            <a:pPr marL="4572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Large/Notable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items (L/N)</a:t>
            </a:r>
          </a:p>
          <a:p>
            <a:pPr marL="4572" marR="0">
              <a:lnSpc>
                <a:spcPts val="1210"/>
              </a:lnSpc>
              <a:spcBef>
                <a:spcPts val="447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Continuing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  <a:r>
              <a:rPr sz="1000" b="1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ex L/N</a:t>
            </a:r>
          </a:p>
          <a:p>
            <a:pPr marL="4572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Retail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4572" marR="0">
              <a:lnSpc>
                <a:spcPts val="1210"/>
              </a:lnSpc>
              <a:spcBef>
                <a:spcPts val="44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254360" y="2222582"/>
            <a:ext cx="578623" cy="1243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3,758</a:t>
            </a:r>
          </a:p>
          <a:p>
            <a:pPr marL="0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-1,539</a:t>
            </a:r>
          </a:p>
          <a:p>
            <a:pPr marL="10668" marR="0">
              <a:lnSpc>
                <a:spcPts val="1210"/>
              </a:lnSpc>
              <a:spcBef>
                <a:spcPts val="447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5,297</a:t>
            </a:r>
          </a:p>
          <a:p>
            <a:pPr marL="28956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2,658</a:t>
            </a:r>
          </a:p>
          <a:p>
            <a:pPr marL="28956" marR="0">
              <a:lnSpc>
                <a:spcPts val="1210"/>
              </a:lnSpc>
              <a:spcBef>
                <a:spcPts val="44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1,930</a:t>
            </a:r>
          </a:p>
          <a:p>
            <a:pPr marL="28956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1,144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586738" y="2530430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364994" y="2551131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-87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909059" y="2655017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631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623180" y="2655398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5,297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469501" y="2643460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108181" y="2643460"/>
            <a:ext cx="554339" cy="402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-21%</a:t>
            </a:r>
          </a:p>
          <a:p>
            <a:pPr marL="22860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-26%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489313" y="2853772"/>
            <a:ext cx="4272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-7%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39745" y="3005283"/>
            <a:ext cx="57862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-1,934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425305" y="3064338"/>
            <a:ext cx="553274" cy="402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+29%</a:t>
            </a:r>
          </a:p>
          <a:p>
            <a:pPr marL="64007" marR="0">
              <a:lnSpc>
                <a:spcPts val="1210"/>
              </a:lnSpc>
              <a:spcBef>
                <a:spcPts val="49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-8%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149583" y="3064338"/>
            <a:ext cx="47282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+4%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22146" y="3247853"/>
            <a:ext cx="701464" cy="47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283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0%</a:t>
            </a:r>
          </a:p>
          <a:p>
            <a:pPr marL="0" marR="0">
              <a:lnSpc>
                <a:spcPts val="1210"/>
              </a:lnSpc>
              <a:spcBef>
                <a:spcPts val="1016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Revenue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352801" y="3247853"/>
            <a:ext cx="47282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+1%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021838" y="3247853"/>
            <a:ext cx="63422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+248%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834129" y="3247853"/>
            <a:ext cx="507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-23%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628388" y="3247853"/>
            <a:ext cx="507981" cy="47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-21%</a:t>
            </a:r>
          </a:p>
          <a:p>
            <a:pPr marL="21971" marR="0">
              <a:lnSpc>
                <a:spcPts val="1210"/>
              </a:lnSpc>
              <a:spcBef>
                <a:spcPts val="1016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999988" y="3274650"/>
            <a:ext cx="142062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 (NZD)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131042" y="3274650"/>
            <a:ext cx="50823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-22%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62000" y="353068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176272" y="3530682"/>
            <a:ext cx="23275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  <a:r>
              <a:rPr sz="1000" spc="90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  <a:r>
              <a:rPr sz="1000" spc="6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 &amp; NCI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1383" y="3974662"/>
            <a:ext cx="264481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2H20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CASH PROFIT DRIVERS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51383" y="4157542"/>
            <a:ext cx="305631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EXCLUDING</a:t>
            </a:r>
            <a:r>
              <a:rPr sz="12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200" spc="-14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2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983478" y="4187272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430132" y="4187272"/>
            <a:ext cx="16315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Profit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sz="1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provisions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506456" y="4187272"/>
            <a:ext cx="84408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Cash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NPAT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42823" y="4374724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579231" y="4404000"/>
            <a:ext cx="557816" cy="606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1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2H20</a:t>
            </a:r>
          </a:p>
          <a:p>
            <a:pPr marL="0" marR="0">
              <a:lnSpc>
                <a:spcPts val="1210"/>
              </a:lnSpc>
              <a:spcBef>
                <a:spcPts val="51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4,395</a:t>
            </a:r>
          </a:p>
          <a:p>
            <a:pPr marL="54863" marR="0">
              <a:lnSpc>
                <a:spcPts val="1210"/>
              </a:lnSpc>
              <a:spcBef>
                <a:spcPts val="49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-672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235693" y="4404000"/>
            <a:ext cx="908807" cy="606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2H20 v 1H20</a:t>
            </a:r>
          </a:p>
          <a:p>
            <a:pPr marL="162179" marR="0">
              <a:lnSpc>
                <a:spcPts val="1210"/>
              </a:lnSpc>
              <a:spcBef>
                <a:spcPts val="51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+11%</a:t>
            </a:r>
          </a:p>
          <a:p>
            <a:pPr marL="212471" marR="0">
              <a:lnSpc>
                <a:spcPts val="1210"/>
              </a:lnSpc>
              <a:spcBef>
                <a:spcPts val="49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-37%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261981" y="4404000"/>
            <a:ext cx="557816" cy="606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291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2H20</a:t>
            </a:r>
          </a:p>
          <a:p>
            <a:pPr marL="0" marR="0">
              <a:lnSpc>
                <a:spcPts val="1210"/>
              </a:lnSpc>
              <a:spcBef>
                <a:spcPts val="51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2,345</a:t>
            </a:r>
          </a:p>
          <a:p>
            <a:pPr marL="54863" marR="0">
              <a:lnSpc>
                <a:spcPts val="1210"/>
              </a:lnSpc>
              <a:spcBef>
                <a:spcPts val="49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-528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918825" y="4404000"/>
            <a:ext cx="908807" cy="606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Verdana"/>
                <a:cs typeface="Verdana"/>
              </a:rPr>
              <a:t>2H20 v 1H20</a:t>
            </a:r>
          </a:p>
          <a:p>
            <a:pPr marL="161925" marR="0">
              <a:lnSpc>
                <a:spcPts val="1210"/>
              </a:lnSpc>
              <a:spcBef>
                <a:spcPts val="51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+66%</a:t>
            </a:r>
          </a:p>
          <a:p>
            <a:pPr marL="212217" marR="0">
              <a:lnSpc>
                <a:spcPts val="1210"/>
              </a:lnSpc>
              <a:spcBef>
                <a:spcPts val="49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-48%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131185" y="4521917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593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995415" y="4608150"/>
            <a:ext cx="2263149" cy="1033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Continuing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</a:p>
          <a:p>
            <a:pPr marL="4572" marR="0">
              <a:lnSpc>
                <a:spcPts val="1210"/>
              </a:lnSpc>
              <a:spcBef>
                <a:spcPts val="49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Large/Notable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items (L/N)</a:t>
            </a:r>
          </a:p>
          <a:p>
            <a:pPr marL="4572" marR="0">
              <a:lnSpc>
                <a:spcPts val="1210"/>
              </a:lnSpc>
              <a:spcBef>
                <a:spcPts val="445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Continuing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  <a:r>
              <a:rPr sz="1000" b="1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ex L/N</a:t>
            </a:r>
          </a:p>
          <a:p>
            <a:pPr marL="4572" marR="0">
              <a:lnSpc>
                <a:spcPts val="1210"/>
              </a:lnSpc>
              <a:spcBef>
                <a:spcPts val="49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Retail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4572" marR="0">
              <a:lnSpc>
                <a:spcPts val="1210"/>
              </a:lnSpc>
              <a:spcBef>
                <a:spcPts val="44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623180" y="4659966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2,873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879469" y="4863039"/>
            <a:ext cx="45227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-163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34568" y="5040458"/>
            <a:ext cx="520712" cy="1022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2,424</a:t>
            </a:r>
          </a:p>
          <a:p>
            <a:pPr marL="14630" marR="0">
              <a:lnSpc>
                <a:spcPts val="1210"/>
              </a:lnSpc>
              <a:spcBef>
                <a:spcPts val="538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393950" y="5022753"/>
            <a:ext cx="31378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582279" y="5029155"/>
            <a:ext cx="557816" cy="823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5,067</a:t>
            </a:r>
          </a:p>
          <a:p>
            <a:pPr marL="18288" marR="0">
              <a:lnSpc>
                <a:spcPts val="1210"/>
              </a:lnSpc>
              <a:spcBef>
                <a:spcPts val="49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2,648</a:t>
            </a:r>
          </a:p>
          <a:p>
            <a:pPr marL="18288" marR="0">
              <a:lnSpc>
                <a:spcPts val="1210"/>
              </a:lnSpc>
              <a:spcBef>
                <a:spcPts val="44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1,855</a:t>
            </a:r>
          </a:p>
          <a:p>
            <a:pPr marL="80771" marR="0">
              <a:lnSpc>
                <a:spcPts val="1213"/>
              </a:lnSpc>
              <a:spcBef>
                <a:spcPts val="49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933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499981" y="5029155"/>
            <a:ext cx="4032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0%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265029" y="5029155"/>
            <a:ext cx="557816" cy="823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2,873</a:t>
            </a:r>
          </a:p>
          <a:p>
            <a:pPr marL="18288" marR="0">
              <a:lnSpc>
                <a:spcPts val="1210"/>
              </a:lnSpc>
              <a:spcBef>
                <a:spcPts val="49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1,291</a:t>
            </a:r>
          </a:p>
          <a:p>
            <a:pPr marL="18288" marR="0">
              <a:lnSpc>
                <a:spcPts val="1210"/>
              </a:lnSpc>
              <a:spcBef>
                <a:spcPts val="44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1,308</a:t>
            </a:r>
          </a:p>
          <a:p>
            <a:pPr marL="80771" marR="0">
              <a:lnSpc>
                <a:spcPts val="1213"/>
              </a:lnSpc>
              <a:spcBef>
                <a:spcPts val="49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546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1083797" y="5029155"/>
            <a:ext cx="603012" cy="40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+19%</a:t>
            </a:r>
          </a:p>
          <a:p>
            <a:pPr marL="88392" marR="0">
              <a:lnSpc>
                <a:spcPts val="1210"/>
              </a:lnSpc>
              <a:spcBef>
                <a:spcPts val="49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-6%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489313" y="5239721"/>
            <a:ext cx="4272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-5%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586738" y="5277567"/>
            <a:ext cx="390634" cy="451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-41</a:t>
            </a:r>
          </a:p>
          <a:p>
            <a:pPr marL="21336" marR="0">
              <a:lnSpc>
                <a:spcPts val="1210"/>
              </a:lnSpc>
              <a:spcBef>
                <a:spcPts val="886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425305" y="5450033"/>
            <a:ext cx="553274" cy="402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+22%</a:t>
            </a:r>
          </a:p>
          <a:p>
            <a:pPr marL="64007" marR="0">
              <a:lnSpc>
                <a:spcPts val="1213"/>
              </a:lnSpc>
              <a:spcBef>
                <a:spcPts val="49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-7%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068557" y="5450033"/>
            <a:ext cx="634230" cy="402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+110%</a:t>
            </a:r>
          </a:p>
          <a:p>
            <a:pPr marL="103632" marR="0">
              <a:lnSpc>
                <a:spcPts val="1213"/>
              </a:lnSpc>
              <a:spcBef>
                <a:spcPts val="49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-9%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347214" y="5537536"/>
            <a:ext cx="42721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3097022" y="5537536"/>
            <a:ext cx="507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-36%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3842639" y="5537536"/>
            <a:ext cx="55327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+17%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4610734" y="5537536"/>
            <a:ext cx="553274" cy="52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+19%</a:t>
            </a:r>
          </a:p>
          <a:p>
            <a:pPr marL="26797" marR="0">
              <a:lnSpc>
                <a:spcPts val="1210"/>
              </a:lnSpc>
              <a:spcBef>
                <a:spcPts val="141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999988" y="5660064"/>
            <a:ext cx="1421268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 (NZD)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422146" y="5871292"/>
            <a:ext cx="70146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Revenue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176272" y="5871292"/>
            <a:ext cx="23275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  <a:r>
              <a:rPr sz="1000" spc="90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  <a:r>
              <a:rPr sz="1000" spc="6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 &amp; NCI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274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sz="4200" b="1" dirty="0">
                <a:solidFill>
                  <a:srgbClr val="007DBA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sz="3800" spc="93" dirty="0">
                <a:solidFill>
                  <a:srgbClr val="004165"/>
                </a:solidFill>
                <a:latin typeface="Calibri"/>
                <a:cs typeface="Calibri"/>
              </a:rPr>
              <a:t>FULL</a:t>
            </a:r>
            <a:r>
              <a:rPr sz="3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80" dirty="0">
                <a:solidFill>
                  <a:srgbClr val="004165"/>
                </a:solidFill>
                <a:latin typeface="Calibri"/>
                <a:cs typeface="Calibri"/>
              </a:rPr>
              <a:t>YEAR</a:t>
            </a:r>
            <a:r>
              <a:rPr sz="3800" spc="12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33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57436" y="4336305"/>
            <a:ext cx="2861109" cy="60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268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56" dirty="0">
                <a:solidFill>
                  <a:srgbClr val="004165"/>
                </a:solidFill>
                <a:latin typeface="Calibri"/>
                <a:cs typeface="Calibri"/>
              </a:rPr>
              <a:t>SHAYNE</a:t>
            </a:r>
            <a:r>
              <a:rPr sz="1800" b="1" spc="153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88" dirty="0">
                <a:solidFill>
                  <a:srgbClr val="004165"/>
                </a:solidFill>
                <a:latin typeface="Calibri"/>
                <a:cs typeface="Calibri"/>
              </a:rPr>
              <a:t>ELLIOTT</a:t>
            </a:r>
          </a:p>
          <a:p>
            <a:pPr marL="0" marR="0">
              <a:lnSpc>
                <a:spcPts val="2197"/>
              </a:lnSpc>
              <a:spcBef>
                <a:spcPts val="46"/>
              </a:spcBef>
              <a:spcAft>
                <a:spcPts val="0"/>
              </a:spcAft>
            </a:pPr>
            <a:r>
              <a:rPr sz="1800" spc="93" dirty="0">
                <a:solidFill>
                  <a:srgbClr val="004165"/>
                </a:solidFill>
                <a:latin typeface="Calibri"/>
                <a:cs typeface="Calibri"/>
              </a:rPr>
              <a:t>CHIEF</a:t>
            </a:r>
            <a:r>
              <a:rPr sz="1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89" dirty="0">
                <a:solidFill>
                  <a:srgbClr val="004165"/>
                </a:solidFill>
                <a:latin typeface="Calibri"/>
                <a:cs typeface="Calibri"/>
              </a:rPr>
              <a:t>EXECUTIVE</a:t>
            </a:r>
            <a:r>
              <a:rPr sz="1800" spc="145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3" dirty="0">
                <a:solidFill>
                  <a:srgbClr val="004165"/>
                </a:solidFill>
                <a:latin typeface="Calibri"/>
                <a:cs typeface="Calibri"/>
              </a:rPr>
              <a:t>OFFICER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6245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LARGE</a:t>
            </a:r>
            <a:r>
              <a:rPr sz="20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/ NOTABLE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904" y="1210900"/>
            <a:ext cx="3761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20358" y="1210900"/>
            <a:ext cx="507726" cy="547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11557" marR="0">
              <a:lnSpc>
                <a:spcPts val="1210"/>
              </a:lnSpc>
              <a:spcBef>
                <a:spcPts val="1592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-231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54366" y="1210900"/>
            <a:ext cx="50772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59240" y="1210900"/>
            <a:ext cx="5287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574401" y="1210900"/>
            <a:ext cx="528705" cy="547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2H20</a:t>
            </a:r>
          </a:p>
          <a:p>
            <a:pPr marL="22605" marR="0">
              <a:lnSpc>
                <a:spcPts val="1210"/>
              </a:lnSpc>
              <a:spcBef>
                <a:spcPts val="1592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-528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5203" y="1562309"/>
            <a:ext cx="6120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98993" y="1566881"/>
            <a:ext cx="61868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-1,539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14408" y="1566881"/>
            <a:ext cx="618679" cy="525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-1,011</a:t>
            </a:r>
          </a:p>
          <a:p>
            <a:pPr marL="143256" marR="0">
              <a:lnSpc>
                <a:spcPts val="1213"/>
              </a:lnSpc>
              <a:spcBef>
                <a:spcPts val="141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4283" y="1899696"/>
            <a:ext cx="1042268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Divestments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462395" y="1899696"/>
            <a:ext cx="422833" cy="481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308</a:t>
            </a:r>
          </a:p>
          <a:p>
            <a:pPr marL="13715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205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22438" y="1899696"/>
            <a:ext cx="371499" cy="481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1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23</a:t>
            </a:r>
          </a:p>
          <a:p>
            <a:pPr marL="0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-34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653394" y="1899696"/>
            <a:ext cx="371499" cy="481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28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-4</a:t>
            </a:r>
          </a:p>
          <a:p>
            <a:pPr marL="0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-34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94283" y="2189562"/>
            <a:ext cx="2739041" cy="770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61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Gain/(Loss)</a:t>
            </a:r>
            <a:r>
              <a:rPr sz="1000" i="1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i="1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sale</a:t>
            </a:r>
            <a:r>
              <a:rPr sz="1000" i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1000" i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divestments</a:t>
            </a:r>
          </a:p>
          <a:p>
            <a:pPr marL="178612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Divested</a:t>
            </a:r>
            <a:r>
              <a:rPr sz="1000" i="1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1000" i="1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results</a:t>
            </a:r>
          </a:p>
          <a:p>
            <a:pPr marL="0" marR="0">
              <a:lnSpc>
                <a:spcPts val="1213"/>
              </a:lnSpc>
              <a:spcBef>
                <a:spcPts val="1065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remediation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476110" y="2479122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103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851393" y="2479122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57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266808" y="2479122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682351" y="2479122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431915" y="2768122"/>
            <a:ext cx="483693" cy="481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-475</a:t>
            </a:r>
          </a:p>
          <a:p>
            <a:pPr marL="45719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-54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766050" y="2768122"/>
            <a:ext cx="483693" cy="1639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-279</a:t>
            </a:r>
          </a:p>
          <a:p>
            <a:pPr marL="0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-115</a:t>
            </a:r>
          </a:p>
          <a:p>
            <a:pPr marL="0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-138</a:t>
            </a:r>
          </a:p>
          <a:p>
            <a:pPr marL="0" marR="0">
              <a:lnSpc>
                <a:spcPts val="1213"/>
              </a:lnSpc>
              <a:spcBef>
                <a:spcPts val="1065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-881</a:t>
            </a:r>
          </a:p>
          <a:p>
            <a:pPr marL="15240" marR="0">
              <a:lnSpc>
                <a:spcPts val="1210"/>
              </a:lnSpc>
              <a:spcBef>
                <a:spcPts val="101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-815</a:t>
            </a:r>
          </a:p>
          <a:p>
            <a:pPr marL="56388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-66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227184" y="2768122"/>
            <a:ext cx="393549" cy="481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-91</a:t>
            </a:r>
          </a:p>
          <a:p>
            <a:pPr marL="0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-74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597006" y="2768122"/>
            <a:ext cx="483693" cy="1060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-188</a:t>
            </a:r>
          </a:p>
          <a:p>
            <a:pPr marL="45720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-41</a:t>
            </a:r>
          </a:p>
          <a:p>
            <a:pPr marL="0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-138</a:t>
            </a:r>
          </a:p>
          <a:p>
            <a:pPr marL="45720" marR="0">
              <a:lnSpc>
                <a:spcPts val="1213"/>
              </a:lnSpc>
              <a:spcBef>
                <a:spcPts val="1065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-66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94283" y="3057988"/>
            <a:ext cx="112783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Restructuring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94283" y="3347548"/>
            <a:ext cx="3174712" cy="1638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Accelerated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software</a:t>
            </a:r>
            <a:r>
              <a:rPr sz="1000" b="1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amortisation</a:t>
            </a:r>
          </a:p>
          <a:p>
            <a:pPr marL="0" marR="0">
              <a:lnSpc>
                <a:spcPts val="1213"/>
              </a:lnSpc>
              <a:spcBef>
                <a:spcPts val="1065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Asian</a:t>
            </a:r>
            <a:r>
              <a:rPr sz="10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associates impairment</a:t>
            </a:r>
            <a:r>
              <a:rPr sz="1000" b="1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10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adjustment</a:t>
            </a:r>
          </a:p>
          <a:p>
            <a:pPr marL="88391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Asian</a:t>
            </a:r>
            <a:r>
              <a:rPr sz="1000" i="1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associates</a:t>
            </a:r>
            <a:r>
              <a:rPr sz="1000" i="1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impairment</a:t>
            </a:r>
          </a:p>
          <a:p>
            <a:pPr marL="88391" marR="0">
              <a:lnSpc>
                <a:spcPts val="1210"/>
              </a:lnSpc>
              <a:spcBef>
                <a:spcPts val="101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Asian</a:t>
            </a:r>
            <a:r>
              <a:rPr sz="1000" i="1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associate</a:t>
            </a:r>
            <a:r>
              <a:rPr sz="1000" i="1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AASB</a:t>
            </a:r>
            <a:r>
              <a:rPr sz="1000" i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9 adjustment</a:t>
            </a:r>
          </a:p>
          <a:p>
            <a:pPr marL="0" marR="0">
              <a:lnSpc>
                <a:spcPts val="1213"/>
              </a:lnSpc>
              <a:spcBef>
                <a:spcPts val="1064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Accounting</a:t>
            </a:r>
            <a:r>
              <a:rPr sz="1000" b="1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policy / other</a:t>
            </a:r>
          </a:p>
          <a:p>
            <a:pPr marL="178612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Goodwill</a:t>
            </a:r>
            <a:r>
              <a:rPr sz="1000" i="1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write-off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181465" y="3636548"/>
            <a:ext cx="48369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-815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196705" y="3926414"/>
            <a:ext cx="4522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-815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642727" y="4215974"/>
            <a:ext cx="393549" cy="1060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7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-66</a:t>
            </a:r>
          </a:p>
          <a:p>
            <a:pPr marL="0" marR="0">
              <a:lnSpc>
                <a:spcPts val="1213"/>
              </a:lnSpc>
              <a:spcBef>
                <a:spcPts val="1064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-91</a:t>
            </a:r>
          </a:p>
          <a:p>
            <a:pPr marL="10667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-77</a:t>
            </a:r>
          </a:p>
          <a:p>
            <a:pPr marL="10667" marR="0">
              <a:lnSpc>
                <a:spcPts val="1210"/>
              </a:lnSpc>
              <a:spcBef>
                <a:spcPts val="101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-14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477634" y="4504847"/>
            <a:ext cx="39354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766050" y="4504847"/>
            <a:ext cx="483693" cy="481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-149</a:t>
            </a:r>
          </a:p>
          <a:p>
            <a:pPr marL="56388" marR="0">
              <a:lnSpc>
                <a:spcPts val="1210"/>
              </a:lnSpc>
              <a:spcBef>
                <a:spcPts val="1069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-77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227184" y="4504847"/>
            <a:ext cx="39354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-58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72896" y="5084273"/>
            <a:ext cx="141646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Lease-related</a:t>
            </a:r>
            <a:r>
              <a:rPr sz="1000" i="1" spc="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822438" y="5084273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-72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237853" y="5084273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-58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72896" y="5373579"/>
            <a:ext cx="203776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Royal</a:t>
            </a:r>
            <a:r>
              <a:rPr sz="1000" i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Commission</a:t>
            </a:r>
            <a:r>
              <a:rPr sz="1000" i="1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legal</a:t>
            </a:r>
            <a:r>
              <a:rPr sz="1000" i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costs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488303" y="5373579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i="1" dirty="0">
                <a:solidFill>
                  <a:srgbClr val="595A5B"/>
                </a:solidFill>
                <a:latin typeface="Verdana"/>
                <a:cs typeface="Verdana"/>
              </a:rPr>
              <a:t>-10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42518" y="5853309"/>
            <a:ext cx="10936082" cy="344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Further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detail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Notable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items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within</a:t>
            </a:r>
            <a:r>
              <a:rPr sz="10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ANZ’s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Full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Year 30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September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Consolidated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Report,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68" dirty="0">
                <a:solidFill>
                  <a:srgbClr val="595A5B"/>
                </a:solidFill>
                <a:latin typeface="Verdana"/>
                <a:cs typeface="Verdana"/>
              </a:rPr>
              <a:t>D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ividend Announcement</a:t>
            </a:r>
            <a:r>
              <a:rPr sz="1000" spc="7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Appendix 4E,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page 14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 18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117916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TOTAL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OPERATING</a:t>
            </a:r>
            <a:r>
              <a:rPr sz="2000" b="1" spc="-4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581658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2651517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INCOME BY DIVISION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29633" y="1756046"/>
            <a:ext cx="3342049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NET INTEREST INCOME BY DIVISION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32545" y="1756046"/>
            <a:ext cx="256530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OTHER OPERATING INCOME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2823" y="2056720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21072" y="2055196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23985" y="2056720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7090" y="2348693"/>
            <a:ext cx="84166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89605" y="2349328"/>
            <a:ext cx="130373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 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ex</a:t>
            </a:r>
            <a:r>
              <a:rPr sz="10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L/N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56176" y="2385015"/>
            <a:ext cx="84166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98082" y="2385269"/>
            <a:ext cx="130373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 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ex</a:t>
            </a:r>
            <a:r>
              <a:rPr sz="10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L/N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20989" y="2393778"/>
            <a:ext cx="84166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463148" y="2394159"/>
            <a:ext cx="130373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 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ex</a:t>
            </a:r>
            <a:r>
              <a:rPr sz="10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L/N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113532" y="2779731"/>
            <a:ext cx="4032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0%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646554" y="2825705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-7%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892417" y="2882982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468111" y="2908382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465818" y="2913208"/>
            <a:ext cx="5540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-21%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26338" y="3044907"/>
            <a:ext cx="440263" cy="338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19.4</a:t>
            </a:r>
          </a:p>
          <a:p>
            <a:pPr marL="60350" marR="0">
              <a:lnSpc>
                <a:spcPts val="977"/>
              </a:lnSpc>
              <a:spcBef>
                <a:spcPts val="17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785617" y="3044907"/>
            <a:ext cx="440263" cy="326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18.7</a:t>
            </a:r>
          </a:p>
          <a:p>
            <a:pPr marL="60325" marR="0">
              <a:lnSpc>
                <a:spcPts val="977"/>
              </a:lnSpc>
              <a:spcBef>
                <a:spcPts val="7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406394" y="3046431"/>
            <a:ext cx="440263" cy="314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18.7</a:t>
            </a:r>
          </a:p>
          <a:p>
            <a:pPr marL="6045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48739" y="3086055"/>
            <a:ext cx="440263" cy="338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19.0</a:t>
            </a:r>
          </a:p>
          <a:p>
            <a:pPr marL="60325" marR="0">
              <a:lnSpc>
                <a:spcPts val="977"/>
              </a:lnSpc>
              <a:spcBef>
                <a:spcPts val="17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573523" y="3140284"/>
            <a:ext cx="440263" cy="313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14.5</a:t>
            </a:r>
          </a:p>
          <a:p>
            <a:pPr marL="6032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594602" y="3143332"/>
            <a:ext cx="440263" cy="313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14.3</a:t>
            </a:r>
          </a:p>
          <a:p>
            <a:pPr marL="6045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633206" y="3143332"/>
            <a:ext cx="359308" cy="3165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4.9</a:t>
            </a:r>
          </a:p>
          <a:p>
            <a:pPr marL="19176" marR="0">
              <a:lnSpc>
                <a:spcPts val="977"/>
              </a:lnSpc>
              <a:spcBef>
                <a:spcPts val="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0.2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178297" y="3168605"/>
            <a:ext cx="440263" cy="313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14.3</a:t>
            </a:r>
          </a:p>
          <a:p>
            <a:pPr marL="6032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0.4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215505" y="3164033"/>
            <a:ext cx="440263" cy="313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14.1</a:t>
            </a:r>
          </a:p>
          <a:p>
            <a:pPr marL="6032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0.3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969642" y="3197307"/>
            <a:ext cx="44026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17.8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783326" y="3197307"/>
            <a:ext cx="440263" cy="313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14.0</a:t>
            </a:r>
          </a:p>
          <a:p>
            <a:pPr marL="6032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0.2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53981" y="3211658"/>
            <a:ext cx="359308" cy="333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4.7</a:t>
            </a:r>
          </a:p>
          <a:p>
            <a:pPr marL="19304" marR="0">
              <a:lnSpc>
                <a:spcPts val="977"/>
              </a:lnSpc>
              <a:spcBef>
                <a:spcPts val="14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914888" y="3236931"/>
            <a:ext cx="51301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+5%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876408" y="3392633"/>
            <a:ext cx="359308" cy="3132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3.7</a:t>
            </a:r>
          </a:p>
          <a:p>
            <a:pPr marL="19177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0.2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466846" y="343124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86688" y="3475135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3.3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845942" y="3459566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3.2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409064" y="352319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3.3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029967" y="3505234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1303761" y="3503885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4.7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633848" y="3532718"/>
            <a:ext cx="319372" cy="60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2.7</a:t>
            </a:r>
          </a:p>
          <a:p>
            <a:pPr marL="0" marR="0">
              <a:lnSpc>
                <a:spcPts val="977"/>
              </a:lnSpc>
              <a:spcBef>
                <a:spcPts val="249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655054" y="3539068"/>
            <a:ext cx="319372" cy="61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2.6</a:t>
            </a:r>
          </a:p>
          <a:p>
            <a:pPr marL="0" marR="0">
              <a:lnSpc>
                <a:spcPts val="977"/>
              </a:lnSpc>
              <a:spcBef>
                <a:spcPts val="252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275830" y="3543334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652382" y="352776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0.9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38622" y="3569294"/>
            <a:ext cx="319372" cy="617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2.7</a:t>
            </a:r>
          </a:p>
          <a:p>
            <a:pPr marL="0" marR="0">
              <a:lnSpc>
                <a:spcPts val="977"/>
              </a:lnSpc>
              <a:spcBef>
                <a:spcPts val="261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3.1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843651" y="3580216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2.7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273285" y="3573560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0.6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682985" y="3591134"/>
            <a:ext cx="359308" cy="462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4.5</a:t>
            </a:r>
          </a:p>
          <a:p>
            <a:pPr marL="19177" marR="0">
              <a:lnSpc>
                <a:spcPts val="977"/>
              </a:lnSpc>
              <a:spcBef>
                <a:spcPts val="12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0.3</a:t>
            </a:r>
          </a:p>
          <a:p>
            <a:pPr marL="19177" marR="0">
              <a:lnSpc>
                <a:spcPts val="977"/>
              </a:lnSpc>
              <a:spcBef>
                <a:spcPts val="4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0.4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1427586" y="366619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0.2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1219688" y="3770716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0.3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86688" y="397886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5.1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845942" y="3991696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5.2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466846" y="3997792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5.9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275830" y="4005487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3.2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409064" y="4037797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5.3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029967" y="4047195"/>
            <a:ext cx="319372" cy="105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5.8</a:t>
            </a:r>
          </a:p>
          <a:p>
            <a:pPr marL="0" marR="0">
              <a:lnSpc>
                <a:spcPts val="977"/>
              </a:lnSpc>
              <a:spcBef>
                <a:spcPts val="60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9.1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5843651" y="404236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3.2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895585" y="4042369"/>
            <a:ext cx="319372" cy="1022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2.2</a:t>
            </a:r>
          </a:p>
          <a:p>
            <a:pPr marL="0" marR="0">
              <a:lnSpc>
                <a:spcPts val="977"/>
              </a:lnSpc>
              <a:spcBef>
                <a:spcPts val="579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273285" y="4234647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2.5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652382" y="4272747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2.6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1323066" y="4291670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2.3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0702163" y="4486996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2.5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53465" y="488717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10.0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633848" y="4869520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8.4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655054" y="488082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8.2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5238622" y="4898222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8.1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843651" y="491104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7.9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7275830" y="4895174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8.0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409064" y="4921971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9.4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845942" y="492527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9.6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3466846" y="494914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9.2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9273285" y="503017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1.3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8652382" y="506192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1.1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1323066" y="514117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1.9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0702163" y="526817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1.3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9873106" y="5415441"/>
            <a:ext cx="366376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-0.6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2007742" y="5509625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-0.4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2773426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3394202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4561332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5166105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5771134" y="5636292"/>
            <a:ext cx="481369" cy="447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  <a:p>
            <a:pPr marL="147827" marR="0">
              <a:lnSpc>
                <a:spcPts val="1210"/>
              </a:lnSpc>
              <a:spcBef>
                <a:spcPts val="80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6582409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7203313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8579866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9200642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9823068" y="5636292"/>
            <a:ext cx="577776" cy="447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  <a:p>
            <a:pPr marL="66802" marR="0">
              <a:lnSpc>
                <a:spcPts val="1210"/>
              </a:lnSpc>
              <a:spcBef>
                <a:spcPts val="80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10629645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1250421" y="5636292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714146" y="5675915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1336547" y="5675915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957451" y="5675915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841552" y="5892019"/>
            <a:ext cx="1026869" cy="39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  <a:p>
            <a:pPr marL="0" marR="0">
              <a:lnSpc>
                <a:spcPts val="1213"/>
              </a:lnSpc>
              <a:spcBef>
                <a:spcPts val="38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2049779" y="5892019"/>
            <a:ext cx="33367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4710684" y="5892019"/>
            <a:ext cx="1026869" cy="39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  <a:p>
            <a:pPr marL="0" marR="0">
              <a:lnSpc>
                <a:spcPts val="1213"/>
              </a:lnSpc>
              <a:spcBef>
                <a:spcPts val="38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8713343" y="5892019"/>
            <a:ext cx="6549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2049779" y="6094709"/>
            <a:ext cx="51204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5918961" y="6094709"/>
            <a:ext cx="51204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8713343" y="6094709"/>
            <a:ext cx="993795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Fee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comm.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9889870" y="6094709"/>
            <a:ext cx="94754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Assoc.</a:t>
            </a:r>
            <a:r>
              <a:rPr sz="100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profit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56755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EXPENSE</a:t>
            </a:r>
            <a:r>
              <a:rPr sz="2000" b="1" spc="-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581658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2837206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EXPENSES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DIVISION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29633" y="1756046"/>
            <a:ext cx="2896630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EXPENSES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CATEGORY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32545" y="1756046"/>
            <a:ext cx="2799139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FULL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TIME EQUIVALENT STAFF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2823" y="2056720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21072" y="2055196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23985" y="2056720"/>
            <a:ext cx="4606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000s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7090" y="2348693"/>
            <a:ext cx="84166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89605" y="2349328"/>
            <a:ext cx="130373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 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ex</a:t>
            </a:r>
            <a:r>
              <a:rPr sz="10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L/N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56176" y="2385015"/>
            <a:ext cx="84166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98082" y="2385269"/>
            <a:ext cx="130373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 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ex</a:t>
            </a:r>
            <a:r>
              <a:rPr sz="10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L/N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20989" y="2393778"/>
            <a:ext cx="84166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57476" y="2837139"/>
            <a:ext cx="4437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+3%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94354" y="2822788"/>
            <a:ext cx="4437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+1%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479034" y="2924642"/>
            <a:ext cx="4437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+3%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903466" y="2921213"/>
            <a:ext cx="4437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+1%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642982" y="2942041"/>
            <a:ext cx="35543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0%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86688" y="3073994"/>
            <a:ext cx="319372" cy="400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9.4</a:t>
            </a:r>
          </a:p>
          <a:p>
            <a:pPr marL="0" marR="0">
              <a:lnSpc>
                <a:spcPts val="977"/>
              </a:lnSpc>
              <a:spcBef>
                <a:spcPts val="8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29967" y="3088345"/>
            <a:ext cx="319372" cy="411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9.4</a:t>
            </a:r>
          </a:p>
          <a:p>
            <a:pPr marL="0" marR="0">
              <a:lnSpc>
                <a:spcPts val="977"/>
              </a:lnSpc>
              <a:spcBef>
                <a:spcPts val="93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466846" y="3073994"/>
            <a:ext cx="319372" cy="400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8.6</a:t>
            </a:r>
          </a:p>
          <a:p>
            <a:pPr marL="0" marR="0">
              <a:lnSpc>
                <a:spcPts val="977"/>
              </a:lnSpc>
              <a:spcBef>
                <a:spcPts val="8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45942" y="3097743"/>
            <a:ext cx="319372" cy="385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8.5</a:t>
            </a:r>
          </a:p>
          <a:p>
            <a:pPr marL="0" marR="0">
              <a:lnSpc>
                <a:spcPts val="977"/>
              </a:lnSpc>
              <a:spcBef>
                <a:spcPts val="7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09064" y="3166069"/>
            <a:ext cx="319372" cy="38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9.1</a:t>
            </a:r>
          </a:p>
          <a:p>
            <a:pPr marL="0" marR="0">
              <a:lnSpc>
                <a:spcPts val="977"/>
              </a:lnSpc>
              <a:spcBef>
                <a:spcPts val="74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633848" y="317241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843651" y="3175467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275830" y="317241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8.6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642857" y="3170895"/>
            <a:ext cx="384771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37.9</a:t>
            </a:r>
          </a:p>
          <a:p>
            <a:pPr marL="33273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655054" y="3194644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8.5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300082" y="3186770"/>
            <a:ext cx="384771" cy="284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37.6</a:t>
            </a:r>
          </a:p>
          <a:p>
            <a:pPr marL="3352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956038" y="3193120"/>
            <a:ext cx="384771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37.5</a:t>
            </a:r>
          </a:p>
          <a:p>
            <a:pPr marL="33146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238622" y="3250143"/>
            <a:ext cx="319372" cy="479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9.1</a:t>
            </a:r>
          </a:p>
          <a:p>
            <a:pPr marL="0" marR="0">
              <a:lnSpc>
                <a:spcPts val="977"/>
              </a:lnSpc>
              <a:spcBef>
                <a:spcPts val="15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633848" y="3464392"/>
            <a:ext cx="319372" cy="395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1.7</a:t>
            </a:r>
          </a:p>
          <a:p>
            <a:pPr marL="0" marR="0">
              <a:lnSpc>
                <a:spcPts val="977"/>
              </a:lnSpc>
              <a:spcBef>
                <a:spcPts val="8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0.2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843651" y="3470869"/>
            <a:ext cx="319372" cy="63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1.7</a:t>
            </a:r>
          </a:p>
          <a:p>
            <a:pPr marL="0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0.2</a:t>
            </a:r>
          </a:p>
          <a:p>
            <a:pPr marL="0" marR="0">
              <a:lnSpc>
                <a:spcPts val="977"/>
              </a:lnSpc>
              <a:spcBef>
                <a:spcPts val="92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1.8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275830" y="3465916"/>
            <a:ext cx="319870" cy="57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1.6</a:t>
            </a:r>
          </a:p>
          <a:p>
            <a:pPr marL="0" marR="0">
              <a:lnSpc>
                <a:spcPts val="980"/>
              </a:lnSpc>
              <a:spcBef>
                <a:spcPts val="64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0.0</a:t>
            </a:r>
          </a:p>
          <a:p>
            <a:pPr marL="0" marR="0">
              <a:lnSpc>
                <a:spcPts val="977"/>
              </a:lnSpc>
              <a:spcBef>
                <a:spcPts val="64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1.6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655054" y="3485093"/>
            <a:ext cx="319372" cy="567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1.5</a:t>
            </a:r>
          </a:p>
          <a:p>
            <a:pPr marL="0" marR="0">
              <a:lnSpc>
                <a:spcPts val="977"/>
              </a:lnSpc>
              <a:spcBef>
                <a:spcPts val="6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0.0</a:t>
            </a:r>
          </a:p>
          <a:p>
            <a:pPr marL="0" marR="0">
              <a:lnSpc>
                <a:spcPts val="977"/>
              </a:lnSpc>
              <a:spcBef>
                <a:spcPts val="59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1.5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86688" y="3611660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1.2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845942" y="362479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466846" y="3637493"/>
            <a:ext cx="319372" cy="6798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1.3</a:t>
            </a:r>
          </a:p>
          <a:p>
            <a:pPr marL="0" marR="0">
              <a:lnSpc>
                <a:spcPts val="977"/>
              </a:lnSpc>
              <a:spcBef>
                <a:spcPts val="309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2.5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642857" y="3647018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10.6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409064" y="3677117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1.3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029967" y="3679859"/>
            <a:ext cx="319870" cy="664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1.4</a:t>
            </a:r>
          </a:p>
          <a:p>
            <a:pPr marL="0" marR="0">
              <a:lnSpc>
                <a:spcPts val="977"/>
              </a:lnSpc>
              <a:spcBef>
                <a:spcPts val="292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2.6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300082" y="3671985"/>
            <a:ext cx="38497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11.0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956038" y="3686642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11.3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38622" y="3805768"/>
            <a:ext cx="319372" cy="357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0.1</a:t>
            </a:r>
          </a:p>
          <a:p>
            <a:pPr marL="0" marR="0">
              <a:lnSpc>
                <a:spcPts val="977"/>
              </a:lnSpc>
              <a:spcBef>
                <a:spcPts val="5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1.5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633848" y="3955120"/>
            <a:ext cx="319372" cy="48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1.9</a:t>
            </a:r>
          </a:p>
          <a:p>
            <a:pPr marL="0" marR="0">
              <a:lnSpc>
                <a:spcPts val="977"/>
              </a:lnSpc>
              <a:spcBef>
                <a:spcPts val="159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6688" y="413279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2.9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845942" y="4147144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2.6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676131" y="4150573"/>
            <a:ext cx="319372" cy="53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6.2</a:t>
            </a:r>
          </a:p>
          <a:p>
            <a:pPr marL="0" marR="0">
              <a:lnSpc>
                <a:spcPts val="977"/>
              </a:lnSpc>
              <a:spcBef>
                <a:spcPts val="194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6.2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409064" y="4174322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2.7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275830" y="4183720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333610" y="4185244"/>
            <a:ext cx="319372" cy="510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6.1</a:t>
            </a:r>
          </a:p>
          <a:p>
            <a:pPr marL="0" marR="0">
              <a:lnSpc>
                <a:spcPts val="977"/>
              </a:lnSpc>
              <a:spcBef>
                <a:spcPts val="17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5.5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655054" y="419476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989184" y="4196547"/>
            <a:ext cx="319372" cy="493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5.8</a:t>
            </a:r>
          </a:p>
          <a:p>
            <a:pPr marL="0" marR="0">
              <a:lnSpc>
                <a:spcPts val="977"/>
              </a:lnSpc>
              <a:spcBef>
                <a:spcPts val="16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5.3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843651" y="4256872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238622" y="428214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655054" y="4915315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4.7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275830" y="4906096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4.7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4633848" y="495549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4.8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238622" y="495549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4.8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843651" y="494114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4.9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786688" y="501734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4.1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409064" y="5020396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4.1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029967" y="501734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4.1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845942" y="5015824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3.7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466846" y="5013740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3.8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642857" y="511882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13.7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9300082" y="511424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13.9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956038" y="510942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14.1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42797" y="56254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365250" y="56254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986026" y="56254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2802001" y="56254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3422903" y="5625449"/>
            <a:ext cx="4045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4590034" y="5625449"/>
            <a:ext cx="4045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5194680" y="5625449"/>
            <a:ext cx="4045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799709" y="5625449"/>
            <a:ext cx="4045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6611111" y="56254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7232015" y="56254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8573389" y="5625449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9230868" y="5625449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9886442" y="5625449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803452" y="5900074"/>
            <a:ext cx="854110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800479" y="5900074"/>
            <a:ext cx="29873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4664709" y="5900074"/>
            <a:ext cx="651622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Personnel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Premises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5458714" y="5900074"/>
            <a:ext cx="73458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Technology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6442836" y="5900074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508492" y="5949452"/>
            <a:ext cx="854111" cy="508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  <a:p>
            <a:pPr marL="0" marR="0">
              <a:lnSpc>
                <a:spcPts val="977"/>
              </a:lnSpc>
              <a:spcBef>
                <a:spcPts val="38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9505822" y="5949452"/>
            <a:ext cx="1201324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TSO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Group Centre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Pacific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800479" y="6073201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5458714" y="6073201"/>
            <a:ext cx="8437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Restructuring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890532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REMEDIATION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203" y="1756046"/>
            <a:ext cx="2393446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CUSTOMER REMEDIATION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68897" y="1756046"/>
            <a:ext cx="3569732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CUMULATIVE CUSTOMER REMEDIATION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0203" y="2015687"/>
            <a:ext cx="223076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2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68897" y="2015687"/>
            <a:ext cx="367338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2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&amp; DISCONTINUED OPERATIONS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021314" y="2365203"/>
            <a:ext cx="520711" cy="419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2,088</a:t>
            </a:r>
          </a:p>
          <a:p>
            <a:pPr marL="63627" marR="0">
              <a:lnSpc>
                <a:spcPts val="1210"/>
              </a:lnSpc>
              <a:spcBef>
                <a:spcPts val="584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548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65911" y="2430354"/>
            <a:ext cx="9422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PRE</a:t>
            </a:r>
            <a:r>
              <a:rPr sz="1000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TAX $m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57848" y="2456008"/>
            <a:ext cx="9422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PRE</a:t>
            </a:r>
            <a:r>
              <a:rPr sz="1000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TAX $m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51007" y="2482805"/>
            <a:ext cx="520711" cy="41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1,832</a:t>
            </a:r>
          </a:p>
          <a:p>
            <a:pPr marL="63754" marR="0">
              <a:lnSpc>
                <a:spcPts val="1210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546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81082" y="2598629"/>
            <a:ext cx="520711" cy="39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1,579</a:t>
            </a:r>
          </a:p>
          <a:p>
            <a:pPr marL="63373" marR="0">
              <a:lnSpc>
                <a:spcPts val="1213"/>
              </a:lnSpc>
              <a:spcBef>
                <a:spcPts val="357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422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85641" y="2698578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485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074531" y="2898857"/>
            <a:ext cx="394358" cy="352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928</a:t>
            </a:r>
          </a:p>
          <a:p>
            <a:pPr marL="0" marR="0">
              <a:lnSpc>
                <a:spcPts val="1210"/>
              </a:lnSpc>
              <a:spcBef>
                <a:spcPts val="52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256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04225" y="2968707"/>
            <a:ext cx="394740" cy="51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753</a:t>
            </a:r>
          </a:p>
          <a:p>
            <a:pPr marL="38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181</a:t>
            </a:r>
          </a:p>
          <a:p>
            <a:pPr marL="0" marR="0">
              <a:lnSpc>
                <a:spcPts val="1210"/>
              </a:lnSpc>
              <a:spcBef>
                <a:spcPts val="159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572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021568" y="3072974"/>
            <a:ext cx="520711" cy="66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1,540</a:t>
            </a:r>
          </a:p>
          <a:p>
            <a:pPr marL="14350" marR="0">
              <a:lnSpc>
                <a:spcPts val="1210"/>
              </a:lnSpc>
              <a:spcBef>
                <a:spcPts val="2506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507613" y="314346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119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681082" y="3159207"/>
            <a:ext cx="520711" cy="577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1,157</a:t>
            </a:r>
          </a:p>
          <a:p>
            <a:pPr marL="14859" marR="0">
              <a:lnSpc>
                <a:spcPts val="1210"/>
              </a:lnSpc>
              <a:spcBef>
                <a:spcPts val="182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351261" y="3131140"/>
            <a:ext cx="520711" cy="605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1,286</a:t>
            </a:r>
          </a:p>
          <a:p>
            <a:pPr marL="14731" marR="0">
              <a:lnSpc>
                <a:spcPts val="1210"/>
              </a:lnSpc>
              <a:spcBef>
                <a:spcPts val="209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34045" y="322346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63740" y="3254838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074150" y="3272237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672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433692" y="3303352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925066" y="3432257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352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541521" y="355189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344411" y="3545033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1H17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014336" y="3545033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2H17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684261" y="3545033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355838" y="3545033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026017" y="3545033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980945" y="3784813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86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021314" y="3803859"/>
            <a:ext cx="520711" cy="394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1,591</a:t>
            </a:r>
          </a:p>
          <a:p>
            <a:pPr marL="62992" marR="0">
              <a:lnSpc>
                <a:spcPts val="1210"/>
              </a:lnSpc>
              <a:spcBef>
                <a:spcPts val="385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430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157848" y="3870026"/>
            <a:ext cx="103843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POST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TAX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349483" y="3892886"/>
            <a:ext cx="520711" cy="39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1,401</a:t>
            </a:r>
          </a:p>
          <a:p>
            <a:pPr marL="63119" marR="0">
              <a:lnSpc>
                <a:spcPts val="1210"/>
              </a:lnSpc>
              <a:spcBef>
                <a:spcPts val="377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428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046598" y="3973912"/>
            <a:ext cx="394359" cy="510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254</a:t>
            </a:r>
          </a:p>
          <a:p>
            <a:pPr marL="55753" marR="0">
              <a:lnSpc>
                <a:spcPts val="977"/>
              </a:lnSpc>
              <a:spcBef>
                <a:spcPts val="152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84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678034" y="3978484"/>
            <a:ext cx="520711" cy="371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1,216</a:t>
            </a:r>
          </a:p>
          <a:p>
            <a:pPr marL="63119" marR="0">
              <a:lnSpc>
                <a:spcPts val="1210"/>
              </a:lnSpc>
              <a:spcBef>
                <a:spcPts val="20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334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069323" y="4230527"/>
            <a:ext cx="395189" cy="49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4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657</a:t>
            </a:r>
          </a:p>
          <a:p>
            <a:pPr marL="634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180</a:t>
            </a:r>
          </a:p>
          <a:p>
            <a:pPr marL="0" marR="0">
              <a:lnSpc>
                <a:spcPts val="1210"/>
              </a:lnSpc>
              <a:spcBef>
                <a:spcPts val="3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477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398129" y="4277188"/>
            <a:ext cx="48821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534</a:t>
            </a:r>
          </a:p>
          <a:p>
            <a:pPr marL="9385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127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947036" y="432583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110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020679" y="4376502"/>
            <a:ext cx="520711" cy="582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1,161</a:t>
            </a:r>
          </a:p>
          <a:p>
            <a:pPr marL="15239" marR="0">
              <a:lnSpc>
                <a:spcPts val="1210"/>
              </a:lnSpc>
              <a:spcBef>
                <a:spcPts val="186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412603" y="4421968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973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741154" y="4441526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882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726426" y="447441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157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006463" y="4494485"/>
            <a:ext cx="488709" cy="4650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3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112</a:t>
            </a:r>
          </a:p>
          <a:p>
            <a:pPr marL="0" marR="0">
              <a:lnSpc>
                <a:spcPts val="1210"/>
              </a:lnSpc>
              <a:spcBef>
                <a:spcPts val="9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2H17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423405" y="4532331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507613" y="456205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337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306054" y="4553286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407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102352" y="464028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266946" y="4664538"/>
            <a:ext cx="394359" cy="338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129</a:t>
            </a:r>
          </a:p>
          <a:p>
            <a:pPr marL="54863" marR="0">
              <a:lnSpc>
                <a:spcPts val="977"/>
              </a:lnSpc>
              <a:spcBef>
                <a:spcPts val="17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334633" y="4767662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1H17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677911" y="4767662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349742" y="4767662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021191" y="4767662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692893" y="4767662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0364469" y="4767662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706370" y="4823415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85062" y="5005914"/>
            <a:ext cx="313587" cy="551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67</a:t>
            </a:r>
          </a:p>
          <a:p>
            <a:pPr marL="15240" marR="0">
              <a:lnSpc>
                <a:spcPts val="977"/>
              </a:lnSpc>
              <a:spcBef>
                <a:spcPts val="180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761233" y="499906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4321809" y="499906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557136" y="5024837"/>
            <a:ext cx="231618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Discontinued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(Wealth businesses)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061068" y="5024837"/>
            <a:ext cx="155519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Continuing operations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947036" y="506154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156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068570" y="511120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138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513332" y="5157302"/>
            <a:ext cx="282846" cy="283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  <a:p>
            <a:pPr marL="0" marR="0">
              <a:lnSpc>
                <a:spcPts val="95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761233" y="5177368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42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4321809" y="529446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71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315455" y="5457347"/>
            <a:ext cx="1218914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Balance</a:t>
            </a:r>
            <a:r>
              <a:rPr sz="10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Sheet</a:t>
            </a:r>
            <a:r>
              <a:rPr sz="1000" b="1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761233" y="5576986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6315455" y="5634767"/>
            <a:ext cx="466512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$1,109m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Balance Sheet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at Sep-20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($1,094m at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Mar-20)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96975" y="5744191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876298" y="5744191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657601" y="5744191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3437254" y="5744191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4218432" y="5744191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997830" y="5744191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155801" y="5968219"/>
            <a:ext cx="141045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749930" y="5968219"/>
            <a:ext cx="16693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4602734" y="5968219"/>
            <a:ext cx="7486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642823" y="6476146"/>
            <a:ext cx="857259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 provisions 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expected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refunds to customers,</a:t>
            </a:r>
            <a:r>
              <a:rPr sz="8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remediation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project</a:t>
            </a:r>
            <a:r>
              <a:rPr sz="8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costs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related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regulatory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claims, penalties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litigation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outcomes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560083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INVESTMENTS</a:t>
            </a:r>
            <a:r>
              <a:rPr sz="2000" b="1" spc="-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 ASSOCIATES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56046"/>
            <a:ext cx="2905522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SHARE OF ASSOCIATES’ PROFIT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2823" y="2056720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86339" y="2214077"/>
            <a:ext cx="1159705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$223m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excl. large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</a:p>
          <a:p>
            <a:pPr marL="155447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notable items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9127" y="231605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55561" y="237002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625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20940" y="2441403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541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91200" y="246210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517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9127" y="2486234"/>
            <a:ext cx="394360" cy="702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600</a:t>
            </a:r>
          </a:p>
          <a:p>
            <a:pPr marL="0" marR="0">
              <a:lnSpc>
                <a:spcPts val="1210"/>
              </a:lnSpc>
              <a:spcBef>
                <a:spcPts val="18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400</a:t>
            </a:r>
          </a:p>
          <a:p>
            <a:pPr marL="0" marR="0">
              <a:lnSpc>
                <a:spcPts val="1210"/>
              </a:lnSpc>
              <a:spcBef>
                <a:spcPts val="12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200</a:t>
            </a:r>
          </a:p>
          <a:p>
            <a:pPr marL="161544" marR="0">
              <a:lnSpc>
                <a:spcPts val="1210"/>
              </a:lnSpc>
              <a:spcBef>
                <a:spcPts val="13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63039" y="250503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465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925821" y="249080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482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328417" y="2533732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433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195192" y="253043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436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060571" y="2565482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94A58"/>
                </a:solidFill>
                <a:latin typeface="Verdana"/>
                <a:cs typeface="Verdana"/>
              </a:rPr>
              <a:t>395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387842" y="2646254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119359" y="2678258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262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253981" y="274467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984738" y="2766904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155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1519" y="3167081"/>
            <a:ext cx="45202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-200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427099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FY09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292350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159251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024629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889880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755259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620509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485888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352790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218041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083418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948669" y="329268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151229" y="3584657"/>
            <a:ext cx="153484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Bank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Tianjin</a:t>
            </a:r>
            <a:r>
              <a:rPr sz="10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(BOT)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867532" y="3584657"/>
            <a:ext cx="28021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Shanghai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Rural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Bank (SRCB)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852414" y="3584657"/>
            <a:ext cx="56479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600190" y="3584657"/>
            <a:ext cx="241989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P.T. Bank Pan Indonesia</a:t>
            </a:r>
            <a:r>
              <a:rPr sz="10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(PT Panin)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197593" y="3584657"/>
            <a:ext cx="231947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AMMB Holdings Berhad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(AmBank)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51383" y="3974662"/>
            <a:ext cx="317906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CARRYING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VALUE OF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ASSOCIATES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170296" y="4024589"/>
            <a:ext cx="2129256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39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BOT: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Cessation of equity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accounting</a:t>
            </a:r>
          </a:p>
          <a:p>
            <a:pPr marL="1143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Mar-16 following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dilution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</a:p>
          <a:p>
            <a:pPr marL="11430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ownership interest (now FVOCI)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682738" y="4193753"/>
            <a:ext cx="1274173" cy="162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39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SRCB: Sold 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2823" y="4266774"/>
            <a:ext cx="531520" cy="368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  <a:p>
            <a:pPr marL="298704" marR="0">
              <a:lnSpc>
                <a:spcPts val="1210"/>
              </a:lnSpc>
              <a:spcBef>
                <a:spcPts val="18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797038" y="4315673"/>
            <a:ext cx="132802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AmBank: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FY16 $260m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impairment recognised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429620" y="4300762"/>
            <a:ext cx="1395490" cy="52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Impairments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recognised</a:t>
            </a:r>
          </a:p>
          <a:p>
            <a:pPr marL="0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800" spc="-14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: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39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PT Panin: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$220m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39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AmBank: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$595m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682738" y="4325894"/>
            <a:ext cx="188147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41527" y="4640789"/>
            <a:ext cx="232816" cy="11730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  <a:p>
            <a:pPr marL="0" marR="0">
              <a:lnSpc>
                <a:spcPts val="1210"/>
              </a:lnSpc>
              <a:spcBef>
                <a:spcPts val="32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  <a:p>
            <a:pPr marL="0" marR="0">
              <a:lnSpc>
                <a:spcPts val="1210"/>
              </a:lnSpc>
              <a:spcBef>
                <a:spcPts val="3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  <a:p>
            <a:pPr marL="0" marR="0">
              <a:lnSpc>
                <a:spcPts val="1210"/>
              </a:lnSpc>
              <a:spcBef>
                <a:spcPts val="33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1210"/>
              </a:lnSpc>
              <a:spcBef>
                <a:spcPts val="37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  <a:p>
            <a:pPr marL="0" marR="0">
              <a:lnSpc>
                <a:spcPts val="1210"/>
              </a:lnSpc>
              <a:spcBef>
                <a:spcPts val="34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352422" y="5741142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Sep-09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217673" y="5741142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084576" y="5741142"/>
            <a:ext cx="61254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Sep-11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949953" y="5741142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Sep-12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815204" y="5741142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Sep-13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680583" y="5741142"/>
            <a:ext cx="731801" cy="555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Sep-14</a:t>
            </a:r>
          </a:p>
          <a:p>
            <a:pPr marL="167004" marR="0">
              <a:lnSpc>
                <a:spcPts val="1210"/>
              </a:lnSpc>
              <a:spcBef>
                <a:spcPts val="165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545833" y="5741142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Sep-15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411211" y="5741142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Sep-16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8278114" y="5741142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143365" y="5741142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008743" y="5741142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873993" y="5741142"/>
            <a:ext cx="6122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146352" y="6104769"/>
            <a:ext cx="153484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Bank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Tianjin</a:t>
            </a:r>
            <a:r>
              <a:rPr sz="10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(BOT)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862707" y="6104769"/>
            <a:ext cx="28021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Shanghai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Rural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Bank (SRCB)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595236" y="6104769"/>
            <a:ext cx="241813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P.T. Bank Pan Indonesia</a:t>
            </a:r>
            <a:r>
              <a:rPr sz="100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(PT Panin)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192768" y="6104769"/>
            <a:ext cx="231947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AMMB Holdings Berhad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(AmBank)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642823" y="6354531"/>
            <a:ext cx="10405892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3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associates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minority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interests 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treated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 deduction 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Common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Tier 1 Capital as noted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Table 2 of ANZ’s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management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disclosures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(refer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Full</a:t>
            </a:r>
          </a:p>
          <a:p>
            <a:pPr marL="185927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 Consolidated 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Report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Dividend Announcement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Appendix 4E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Supplementary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information)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3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Information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impairment of AMMB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PT</a:t>
            </a:r>
            <a:r>
              <a:rPr sz="8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Panin</a:t>
            </a:r>
            <a:r>
              <a:rPr sz="8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contained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within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Full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 Consolidated 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Report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Dividend Announcement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Appendix 4E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Note 1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3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joint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venture with ING (up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Nov-09)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083842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INVESTMENT SPEND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5808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2586190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INVESTMENT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SPEND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324158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CAPITALISED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SOFTWARE BALANCE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56720"/>
            <a:ext cx="145226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Capex</a:t>
            </a:r>
            <a:r>
              <a:rPr sz="1000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and Opex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5196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75173" y="2229317"/>
            <a:ext cx="450222" cy="37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1,772</a:t>
            </a:r>
          </a:p>
          <a:p>
            <a:pPr marL="28702" marR="0">
              <a:lnSpc>
                <a:spcPts val="977"/>
              </a:lnSpc>
              <a:spcBef>
                <a:spcPts val="6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24%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34200" y="222906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2,893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25797" y="2448265"/>
            <a:ext cx="450222" cy="3733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1,403</a:t>
            </a:r>
          </a:p>
          <a:p>
            <a:pPr marL="28575" marR="0">
              <a:lnSpc>
                <a:spcPts val="977"/>
              </a:lnSpc>
              <a:spcBef>
                <a:spcPts val="6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80273" y="2479888"/>
            <a:ext cx="1296041" cy="287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2,202</a:t>
            </a:r>
          </a:p>
          <a:p>
            <a:pPr marL="845819" marR="0">
              <a:lnSpc>
                <a:spcPts val="977"/>
              </a:lnSpc>
              <a:spcBef>
                <a:spcPts val="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1,856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1189" y="2548468"/>
            <a:ext cx="450222" cy="493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1,234</a:t>
            </a:r>
          </a:p>
          <a:p>
            <a:pPr marL="28651" marR="0">
              <a:lnSpc>
                <a:spcPts val="977"/>
              </a:lnSpc>
              <a:spcBef>
                <a:spcPts val="16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67%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377819" y="255799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1,218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680717" y="2596093"/>
            <a:ext cx="450222" cy="392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1,153</a:t>
            </a:r>
          </a:p>
          <a:p>
            <a:pPr marL="28575" marR="0">
              <a:lnSpc>
                <a:spcPts val="977"/>
              </a:lnSpc>
              <a:spcBef>
                <a:spcPts val="8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42%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528570" y="2581742"/>
            <a:ext cx="450222" cy="392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1,179</a:t>
            </a:r>
          </a:p>
          <a:p>
            <a:pPr marL="28447" marR="0">
              <a:lnSpc>
                <a:spcPts val="977"/>
              </a:lnSpc>
              <a:spcBef>
                <a:spcPts val="8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41%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406394" y="2770031"/>
            <a:ext cx="39367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472294" y="2764876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1,421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318368" y="2798404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1,323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164189" y="2902417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1,039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096255" y="2967314"/>
            <a:ext cx="404579" cy="65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76%</a:t>
            </a:r>
          </a:p>
          <a:p>
            <a:pPr marL="0" marR="0">
              <a:lnSpc>
                <a:spcPts val="977"/>
              </a:lnSpc>
              <a:spcBef>
                <a:spcPts val="291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247134" y="3075518"/>
            <a:ext cx="404579" cy="54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70%</a:t>
            </a:r>
          </a:p>
          <a:p>
            <a:pPr marL="0" marR="0">
              <a:lnSpc>
                <a:spcPts val="977"/>
              </a:lnSpc>
              <a:spcBef>
                <a:spcPts val="200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399154" y="3132541"/>
            <a:ext cx="404579" cy="490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65%</a:t>
            </a:r>
          </a:p>
          <a:p>
            <a:pPr marL="0" marR="0">
              <a:lnSpc>
                <a:spcPts val="977"/>
              </a:lnSpc>
              <a:spcBef>
                <a:spcPts val="160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702054" y="3169117"/>
            <a:ext cx="404580" cy="4541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58%</a:t>
            </a:r>
          </a:p>
          <a:p>
            <a:pPr marL="0" marR="0">
              <a:lnSpc>
                <a:spcPts val="977"/>
              </a:lnSpc>
              <a:spcBef>
                <a:spcPts val="13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557017" y="3161116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59%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2525" y="3246841"/>
            <a:ext cx="404580" cy="376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1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33%</a:t>
            </a:r>
          </a:p>
          <a:p>
            <a:pPr marL="0" marR="0">
              <a:lnSpc>
                <a:spcPts val="977"/>
              </a:lnSpc>
              <a:spcBef>
                <a:spcPts val="70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FY15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549651" y="3461090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896989" y="3461090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743190" y="346109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Sep-16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589264" y="3461090"/>
            <a:ext cx="5238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435718" y="3461090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280268" y="3461090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126723" y="3461090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89127" y="3658321"/>
            <a:ext cx="12638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Expensed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194305" y="3658321"/>
            <a:ext cx="132940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Capitalised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51383" y="3974662"/>
            <a:ext cx="378104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INVESTMENT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SPEND BY</a:t>
            </a:r>
            <a:r>
              <a:rPr sz="1200" b="1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DIVISION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529069" y="3974662"/>
            <a:ext cx="227020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AMORTISED SOFTWARE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42823" y="4266774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000367" y="4422682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911597" y="445867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939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846441" y="4460834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4.7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363470" y="461107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825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638422" y="460167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833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692260" y="4611075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3.9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912105" y="463418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132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186304" y="4751283"/>
            <a:ext cx="282846" cy="360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78</a:t>
            </a:r>
          </a:p>
          <a:p>
            <a:pPr marL="0" marR="0">
              <a:lnSpc>
                <a:spcPts val="977"/>
              </a:lnSpc>
              <a:spcBef>
                <a:spcPts val="53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93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671570" y="4751283"/>
            <a:ext cx="282846" cy="392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94</a:t>
            </a:r>
          </a:p>
          <a:p>
            <a:pPr marL="0" marR="0">
              <a:lnSpc>
                <a:spcPts val="94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85</a:t>
            </a:r>
          </a:p>
          <a:p>
            <a:pPr marL="0" marR="0">
              <a:lnSpc>
                <a:spcPts val="8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78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538461" y="4742087"/>
            <a:ext cx="31987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912105" y="4800305"/>
            <a:ext cx="348379" cy="41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115</a:t>
            </a:r>
          </a:p>
          <a:p>
            <a:pPr marL="33909" marR="0">
              <a:lnSpc>
                <a:spcPts val="977"/>
              </a:lnSpc>
              <a:spcBef>
                <a:spcPts val="3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86</a:t>
            </a:r>
          </a:p>
          <a:p>
            <a:pPr marL="33909" marR="0">
              <a:lnSpc>
                <a:spcPts val="95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95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607817" y="4844247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62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384535" y="4836627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2.7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1230356" y="4836627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2.7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89964" y="493175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578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780273" y="4991186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1,056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334388" y="5053924"/>
            <a:ext cx="282846" cy="274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</a:t>
            </a:r>
          </a:p>
          <a:p>
            <a:pPr marL="0" marR="0">
              <a:lnSpc>
                <a:spcPts val="88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08913" y="5100025"/>
            <a:ext cx="284675" cy="325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</a:t>
            </a:r>
          </a:p>
          <a:p>
            <a:pPr marL="1828" marR="0">
              <a:lnSpc>
                <a:spcPts val="977"/>
              </a:lnSpc>
              <a:spcBef>
                <a:spcPts val="30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77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363723" y="5090246"/>
            <a:ext cx="348379" cy="353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119</a:t>
            </a:r>
          </a:p>
          <a:p>
            <a:pPr marL="0" marR="0">
              <a:lnSpc>
                <a:spcPts val="977"/>
              </a:lnSpc>
              <a:spcBef>
                <a:spcPts val="52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163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3671570" y="508224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75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523221" y="51244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820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4912105" y="522219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151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1215116" y="521483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657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3637788" y="525902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186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677020" y="526766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565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985127" y="528036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542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0369042" y="529382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517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89660" y="5389585"/>
            <a:ext cx="348379" cy="3413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111</a:t>
            </a:r>
          </a:p>
          <a:p>
            <a:pPr marL="0" marR="0">
              <a:lnSpc>
                <a:spcPts val="977"/>
              </a:lnSpc>
              <a:spcBef>
                <a:spcPts val="4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255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4912105" y="549834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360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363723" y="553187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310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637788" y="552852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315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50950" y="5766572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324100" y="5766572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3599053" y="5766572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4872482" y="5766572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6955535" y="5766572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FY15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7801991" y="5766572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8648065" y="5766572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9494519" y="5766572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0339069" y="5766572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1185270" y="5766572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789127" y="6024128"/>
            <a:ext cx="1967573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 Retail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Enablement, Property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2897758" y="6024128"/>
            <a:ext cx="1481815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Technology Infrastructure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4518659" y="6024128"/>
            <a:ext cx="867010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Digital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 Data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6955790" y="6024128"/>
            <a:ext cx="157620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Software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amortisation ($m)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8734043" y="6024128"/>
            <a:ext cx="170189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Avg.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amortisation period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(yrs)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642823" y="6476146"/>
            <a:ext cx="7876380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Prior periods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restated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previously reported</a:t>
            </a:r>
            <a:r>
              <a:rPr sz="8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information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include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technology infrastructure spend,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projects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scaled agile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delivery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FY15 &amp; FY16 include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discontinued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683942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ADJUSTED 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105455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  <a:r>
              <a:rPr sz="1400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94164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GROUP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2,3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25341" y="1744796"/>
            <a:ext cx="155503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AUSTRALIA R&amp;C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27013" y="1744796"/>
            <a:ext cx="173124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2,3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37547" y="1744796"/>
            <a:ext cx="148276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NEW ZEALAND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2823" y="2142064"/>
            <a:ext cx="4619033" cy="42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NET</a:t>
            </a:r>
            <a:r>
              <a:rPr sz="1000" spc="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INTEREST</a:t>
            </a:r>
            <a:r>
              <a:rPr sz="1000" spc="6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INCOME</a:t>
            </a:r>
            <a:r>
              <a:rPr sz="1000" spc="4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/ AVERAGE</a:t>
            </a:r>
            <a:r>
              <a:rPr sz="1000" spc="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CREDIT</a:t>
            </a:r>
            <a:r>
              <a:rPr sz="1000" spc="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10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WEIGHTED</a:t>
            </a:r>
            <a:r>
              <a:rPr sz="1000" spc="5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ASSETS</a:t>
            </a:r>
          </a:p>
          <a:p>
            <a:pPr marL="0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78682" y="2440514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5.86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74820" y="2452706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5.81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870958" y="2434926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5.88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67222" y="2482551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5.68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47021" y="2530049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5.38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043159" y="2546813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5.32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639297" y="2686767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4.74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5223" y="2746203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4.54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235563" y="2751029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4.47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391411" y="2773635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4.43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987550" y="2821133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4.23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583814" y="2885141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3.96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563614" y="2954102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2.33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159752" y="2986995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2.24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755890" y="3050622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2.07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352155" y="3115900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1.90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69924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66774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62276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559050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653028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250182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845430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442458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537959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135114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730363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327390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421368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018141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613770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1210543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50443" y="4590878"/>
            <a:ext cx="2962747" cy="42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AVERAGE</a:t>
            </a:r>
            <a:r>
              <a:rPr sz="1000" spc="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CREDIT</a:t>
            </a:r>
            <a:r>
              <a:rPr sz="1000" spc="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1000" spc="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WEIGHTED</a:t>
            </a:r>
            <a:r>
              <a:rPr sz="1000" spc="7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ASSETS</a:t>
            </a:r>
          </a:p>
          <a:p>
            <a:pPr marL="0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010791" y="4980387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321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607817" y="496146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328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18388" y="5016963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307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415541" y="5012391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309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701796" y="511081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141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298569" y="5116912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139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894198" y="5124480"/>
            <a:ext cx="394554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138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490971" y="512021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139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375904" y="5110816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125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779131" y="5148916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586728" y="5199462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183501" y="5182190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113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0702163" y="533941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57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298935" y="533941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57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509759" y="540926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49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106532" y="5401265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69924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366774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962276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559050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653028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250182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845430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442458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537959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135114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7730363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8327390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9421368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0018141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0613770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1210543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642823" y="6476146"/>
            <a:ext cx="74884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AUD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642823" y="6598067"/>
            <a:ext cx="2997925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Excluding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unit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Adjusted 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Balance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Sheet impacts of divestments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0117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ADJUSTED RETURN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105455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  <a:r>
              <a:rPr sz="1400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83206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GROUP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25341" y="1744796"/>
            <a:ext cx="155503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AUSTRALIA R&amp;C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27013" y="1744796"/>
            <a:ext cx="162309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37547" y="1744796"/>
            <a:ext cx="148276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NEW ZEALAND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2823" y="2142064"/>
            <a:ext cx="5235266" cy="42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PROFIT</a:t>
            </a:r>
            <a:r>
              <a:rPr sz="1000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BEFORE</a:t>
            </a:r>
            <a:r>
              <a:rPr sz="1000" spc="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PROVISIONS</a:t>
            </a:r>
            <a:r>
              <a:rPr sz="1000" spc="7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/ AVERAGE</a:t>
            </a:r>
            <a:r>
              <a:rPr sz="1000" spc="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TOTAL</a:t>
            </a:r>
            <a:r>
              <a:rPr sz="1000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10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WEIGHTED</a:t>
            </a:r>
            <a:r>
              <a:rPr sz="1000" spc="5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ASSETS</a:t>
            </a:r>
            <a:r>
              <a:rPr sz="1000" spc="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(%)</a:t>
            </a:r>
          </a:p>
          <a:p>
            <a:pPr marL="0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78682" y="2434926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3.71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74820" y="2462358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3.64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47021" y="2481027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3.64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70958" y="2534061"/>
            <a:ext cx="44044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3.45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043159" y="2516968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3.54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67222" y="2612091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3.24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95223" y="2758649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2.68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639297" y="2744298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2.93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91411" y="2816942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2.54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235563" y="2843358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2.66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987550" y="2871806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2.40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583814" y="2898603"/>
            <a:ext cx="4397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2.33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352155" y="2928702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1.88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63614" y="3037922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1.65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755890" y="3041859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1.64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159752" y="3125298"/>
            <a:ext cx="43975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1.47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69924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66774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62276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559050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653028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250182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845430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442458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537959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135114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730363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327390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421368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018141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613770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1210543" y="4048334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50443" y="4590878"/>
            <a:ext cx="2888117" cy="42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AVERAGE</a:t>
            </a:r>
            <a:r>
              <a:rPr sz="1000" spc="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TOTAL</a:t>
            </a:r>
            <a:r>
              <a:rPr sz="1000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1000" spc="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WEIGHTED</a:t>
            </a:r>
            <a:r>
              <a:rPr sz="1000" spc="7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ASSETS</a:t>
            </a:r>
          </a:p>
          <a:p>
            <a:pPr marL="0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607817" y="496146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435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010791" y="499016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421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18388" y="5052015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390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415541" y="5045538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393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375904" y="5174189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197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779131" y="5213813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185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586728" y="5277567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166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183501" y="5261131"/>
            <a:ext cx="394554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171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701796" y="5329330"/>
            <a:ext cx="394554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160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298569" y="533611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158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894198" y="5323541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162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490971" y="5320239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163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0702163" y="5504618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65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298935" y="5504618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65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509759" y="5550642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56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106532" y="5550642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56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69924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366774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962276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559050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653028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250182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845430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442458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537959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135114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7730363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8327390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9421368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0018141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0613770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1210543" y="6053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642823" y="6476146"/>
            <a:ext cx="74884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AUD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642823" y="6598067"/>
            <a:ext cx="29979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Adjusted 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Balance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Sheet impacts of divestments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17976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DIVISIONAL</a:t>
            </a:r>
            <a:r>
              <a:rPr sz="2000" b="1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519434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 LARGE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29216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NET LOANS &amp;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ADVANCES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52190" y="1744796"/>
            <a:ext cx="202241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CUSTOMER DEPOSITS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52945" y="1744796"/>
            <a:ext cx="95309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REVENUE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3702" y="1744796"/>
            <a:ext cx="103837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7090" y="2044782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46678" y="2044782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45909" y="2044782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49332" y="2044782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42744" y="2419178"/>
            <a:ext cx="394359" cy="344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617</a:t>
            </a:r>
          </a:p>
          <a:p>
            <a:pPr marL="80772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80438" y="2438355"/>
            <a:ext cx="39435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612</a:t>
            </a:r>
          </a:p>
          <a:p>
            <a:pPr marL="8102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16863" y="2493854"/>
            <a:ext cx="39435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602</a:t>
            </a:r>
          </a:p>
          <a:p>
            <a:pPr marL="8107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861302" y="2608154"/>
            <a:ext cx="440263" cy="344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18.9</a:t>
            </a:r>
          </a:p>
          <a:p>
            <a:pPr marL="4114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0.6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526401" y="2628855"/>
            <a:ext cx="440263" cy="357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18.7</a:t>
            </a:r>
          </a:p>
          <a:p>
            <a:pPr marL="41529" marR="0">
              <a:lnSpc>
                <a:spcPts val="1210"/>
              </a:lnSpc>
              <a:spcBef>
                <a:spcPts val="9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191754" y="2628855"/>
            <a:ext cx="440263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18.7</a:t>
            </a:r>
          </a:p>
          <a:p>
            <a:pPr marL="4152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0.6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040121" y="2738583"/>
            <a:ext cx="39435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552</a:t>
            </a:r>
          </a:p>
          <a:p>
            <a:pPr marL="8115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80058" y="2865329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114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43379" y="2859868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117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16863" y="2913208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108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378197" y="2932131"/>
            <a:ext cx="39435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512</a:t>
            </a:r>
          </a:p>
          <a:p>
            <a:pPr marL="8102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902450" y="3035382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3.1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233282" y="3054305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3.1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714622" y="3090881"/>
            <a:ext cx="394359" cy="4820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485</a:t>
            </a:r>
          </a:p>
          <a:p>
            <a:pPr marL="40259" marR="0">
              <a:lnSpc>
                <a:spcPts val="1210"/>
              </a:lnSpc>
              <a:spcBef>
                <a:spcPts val="1074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567930" y="3087833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3.2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081270" y="3115265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91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418076" y="329090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16863" y="352890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149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480058" y="353373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165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143379" y="351696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158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902450" y="3631976"/>
            <a:ext cx="359806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5.0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567930" y="3710260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5.2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233282" y="3716610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5.9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913109" y="3729183"/>
            <a:ext cx="359308" cy="399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8.6</a:t>
            </a:r>
          </a:p>
          <a:p>
            <a:pPr marL="0" marR="0">
              <a:lnSpc>
                <a:spcPts val="1210"/>
              </a:lnSpc>
              <a:spcBef>
                <a:spcPts val="428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1.1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584181" y="3760500"/>
            <a:ext cx="359806" cy="58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8.5</a:t>
            </a:r>
          </a:p>
          <a:p>
            <a:pPr marL="0" marR="0">
              <a:lnSpc>
                <a:spcPts val="1210"/>
              </a:lnSpc>
              <a:spcBef>
                <a:spcPts val="304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0.9</a:t>
            </a:r>
          </a:p>
          <a:p>
            <a:pPr marL="0" marR="0">
              <a:lnSpc>
                <a:spcPts val="1210"/>
              </a:lnSpc>
              <a:spcBef>
                <a:spcPts val="351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1.1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249534" y="3746836"/>
            <a:ext cx="359308" cy="606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8.5</a:t>
            </a:r>
          </a:p>
          <a:p>
            <a:pPr marL="0" marR="0">
              <a:lnSpc>
                <a:spcPts val="1210"/>
              </a:lnSpc>
              <a:spcBef>
                <a:spcPts val="351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1.0</a:t>
            </a:r>
          </a:p>
          <a:p>
            <a:pPr marL="0" marR="0">
              <a:lnSpc>
                <a:spcPts val="1210"/>
              </a:lnSpc>
              <a:spcBef>
                <a:spcPts val="489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1.2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040757" y="3860501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223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377816" y="4002868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217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714622" y="4054938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205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913109" y="4168984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1.3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584181" y="4520139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2.7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249534" y="4531061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2.6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913109" y="4536014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2.5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16863" y="469959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341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143379" y="4704543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339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80058" y="4721307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332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849109" y="4758137"/>
            <a:ext cx="464540" cy="106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10.2</a:t>
            </a:r>
          </a:p>
          <a:p>
            <a:pPr marL="0" marR="0">
              <a:lnSpc>
                <a:spcPts val="1213"/>
              </a:lnSpc>
              <a:spcBef>
                <a:spcPts val="567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567930" y="4804238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9.6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233282" y="4831289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9.2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040757" y="494749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235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714622" y="5023313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203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377816" y="5011502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208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584181" y="5147138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3.8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249534" y="5148916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3.7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913109" y="5145614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3.8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80897" y="5632632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444497" y="5632632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106802" y="5632632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678682" y="5632632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342129" y="5632632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004180" y="5632632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514590" y="5632632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8179561" y="5632632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9530842" y="5632632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0196194" y="5632632"/>
            <a:ext cx="464540" cy="460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  <a:p>
            <a:pPr marL="66675" marR="0">
              <a:lnSpc>
                <a:spcPts val="1210"/>
              </a:lnSpc>
              <a:spcBef>
                <a:spcPts val="90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859769" y="5632632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887577" y="5901467"/>
            <a:ext cx="205286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Retail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126358" y="5901467"/>
            <a:ext cx="9224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4232783" y="5901467"/>
            <a:ext cx="33367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747259" y="5901467"/>
            <a:ext cx="5111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6917690" y="5901467"/>
            <a:ext cx="205286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Retail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9156445" y="5901467"/>
            <a:ext cx="9224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0777473" y="5901467"/>
            <a:ext cx="5111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526310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RETAIL</a:t>
            </a:r>
            <a:r>
              <a:rPr sz="2000" b="1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&amp; COMMERCIAL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82679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CASH PROFIT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DRIVERS: 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262002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FY20 CASH PROFIT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56720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54679" y="2128983"/>
            <a:ext cx="20325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Net Interest</a:t>
            </a:r>
            <a:r>
              <a:rPr sz="10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(NII)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93386" y="2304878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58519" y="2371553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3,581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36365" y="235669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52167" y="2609932"/>
            <a:ext cx="45227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-132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22976" y="2622378"/>
            <a:ext cx="45227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-437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78872" y="2619076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400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772520" y="2618187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2,658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580378" y="2673305"/>
            <a:ext cx="4522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-190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677277" y="2678258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693531" y="2926872"/>
            <a:ext cx="452466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-935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959352" y="3222834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564756" y="3222834"/>
            <a:ext cx="55408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-14%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689468" y="3222834"/>
            <a:ext cx="51301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+1%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617584" y="3222834"/>
            <a:ext cx="6930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+131%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705467" y="3222834"/>
            <a:ext cx="5540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-26%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727181" y="3222834"/>
            <a:ext cx="55408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-26%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287525" y="3543509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268601" y="3543509"/>
            <a:ext cx="618864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332353" y="3543509"/>
            <a:ext cx="600916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1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237354" y="3543509"/>
            <a:ext cx="904447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14325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294629" y="3543509"/>
            <a:ext cx="904447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15240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414261" y="3543509"/>
            <a:ext cx="780945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63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</a:p>
          <a:p>
            <a:pPr marL="7772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488935" y="3543509"/>
            <a:ext cx="7486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520938" y="3543509"/>
            <a:ext cx="7939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784968" y="3543509"/>
            <a:ext cx="3811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800842" y="3543509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1383" y="3974662"/>
            <a:ext cx="264420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2H20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CASH PROFIT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42823" y="4276553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153410" y="4374672"/>
            <a:ext cx="203298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Net Interest Income</a:t>
            </a:r>
            <a:r>
              <a:rPr sz="10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(NII)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533646" y="4546047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78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258519" y="4593926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1,367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819131" y="464777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33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772520" y="4648790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1,291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762110" y="4672793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39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705090" y="470111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433192" y="4801190"/>
            <a:ext cx="29072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-6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447541" y="4809064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522976" y="4881962"/>
            <a:ext cx="45227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-178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620002" y="4913966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-43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959605" y="5408631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-3%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567805" y="5408631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-7%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692517" y="5408631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731884" y="5408631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-5%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771633" y="5408631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-6%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772520" y="5408631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-6%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274699" y="5812466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268601" y="5812466"/>
            <a:ext cx="618864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332353" y="5812466"/>
            <a:ext cx="600916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1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237354" y="5812466"/>
            <a:ext cx="904447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14325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294629" y="5812466"/>
            <a:ext cx="904447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15240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414261" y="5812466"/>
            <a:ext cx="780945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63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</a:p>
          <a:p>
            <a:pPr marL="7772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488935" y="5812466"/>
            <a:ext cx="7486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520938" y="5812466"/>
            <a:ext cx="7939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784968" y="5812466"/>
            <a:ext cx="3811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0788395" y="5812466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21037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OUR PURPOSE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24221" y="2448335"/>
            <a:ext cx="5759898" cy="217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Guiding the</a:t>
            </a:r>
            <a:r>
              <a:rPr sz="2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595A5B"/>
                </a:solidFill>
                <a:latin typeface="Verdana"/>
                <a:cs typeface="Verdana"/>
              </a:rPr>
              <a:t>way</a:t>
            </a:r>
            <a:r>
              <a:rPr sz="2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we support</a:t>
            </a:r>
            <a:r>
              <a:rPr sz="20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</a:p>
          <a:p>
            <a:pPr marL="0" marR="0">
              <a:lnSpc>
                <a:spcPts val="2435"/>
              </a:lnSpc>
              <a:spcBef>
                <a:spcPts val="4766"/>
              </a:spcBef>
              <a:spcAft>
                <a:spcPts val="0"/>
              </a:spcAft>
            </a:pP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Guiding the</a:t>
            </a:r>
            <a:r>
              <a:rPr sz="2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595A5B"/>
                </a:solidFill>
                <a:latin typeface="Verdana"/>
                <a:cs typeface="Verdana"/>
              </a:rPr>
              <a:t>way</a:t>
            </a:r>
            <a:r>
              <a:rPr sz="2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we engage</a:t>
            </a:r>
            <a:r>
              <a:rPr sz="2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with our</a:t>
            </a:r>
            <a:r>
              <a:rPr sz="2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people</a:t>
            </a:r>
          </a:p>
          <a:p>
            <a:pPr marL="0" marR="0">
              <a:lnSpc>
                <a:spcPts val="2435"/>
              </a:lnSpc>
              <a:spcBef>
                <a:spcPts val="4764"/>
              </a:spcBef>
              <a:spcAft>
                <a:spcPts val="0"/>
              </a:spcAft>
            </a:pP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Guiding the</a:t>
            </a:r>
            <a:r>
              <a:rPr sz="2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595A5B"/>
                </a:solidFill>
                <a:latin typeface="Verdana"/>
                <a:cs typeface="Verdana"/>
              </a:rPr>
              <a:t>way</a:t>
            </a:r>
            <a:r>
              <a:rPr sz="2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we work</a:t>
            </a:r>
            <a:r>
              <a:rPr sz="2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595A5B"/>
                </a:solidFill>
                <a:latin typeface="Verdana"/>
                <a:cs typeface="Verdana"/>
              </a:rPr>
              <a:t>with stakeholders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042902" y="660020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526310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RETAIL</a:t>
            </a:r>
            <a:r>
              <a:rPr sz="2000" b="1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&amp; COMMERCIAL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856981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FINANCIAL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PERFORMANCE: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EXCLUDING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0937" y="1835412"/>
            <a:ext cx="1249326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Balance sheet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6983" y="1835412"/>
            <a:ext cx="749037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35219" y="1835412"/>
            <a:ext cx="136325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Expenses</a:t>
            </a:r>
            <a:r>
              <a:rPr sz="1100" b="1" spc="-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11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FTE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70318" y="1835412"/>
            <a:ext cx="1885967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Credit Quality / RWAs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09657" y="1835412"/>
            <a:ext cx="1597420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Profit</a:t>
            </a:r>
            <a:r>
              <a:rPr sz="1100" b="1" spc="-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and Returns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5697" y="2137440"/>
            <a:ext cx="1280164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NLAs</a:t>
            </a:r>
            <a:r>
              <a:rPr sz="1000" baseline="300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00" spc="38" baseline="30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($b)</a:t>
            </a:r>
            <a:r>
              <a:rPr sz="10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&amp; NIM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72435" y="2137440"/>
            <a:ext cx="189761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NII/OOI</a:t>
            </a:r>
            <a:r>
              <a:rPr sz="1000" baseline="300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000" spc="74" baseline="30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contribution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58663" y="2137440"/>
            <a:ext cx="111797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Expenses</a:t>
            </a:r>
            <a:r>
              <a:rPr sz="1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552055" y="2137440"/>
            <a:ext cx="152296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Provisions</a:t>
            </a:r>
            <a:r>
              <a:rPr sz="1000" spc="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903206" y="2137440"/>
            <a:ext cx="121066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Cash</a:t>
            </a:r>
            <a:r>
              <a:rPr sz="1000" spc="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Profit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221101" y="2417908"/>
            <a:ext cx="5207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9,575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105402" y="2417908"/>
            <a:ext cx="5207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9,206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72353" y="2417908"/>
            <a:ext cx="5207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3,743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256654" y="2417908"/>
            <a:ext cx="5207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3,762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05014" y="2439498"/>
            <a:ext cx="464043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3505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712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460358" y="2439498"/>
            <a:ext cx="52071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1,647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73742" y="2439498"/>
            <a:ext cx="52071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3,581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757916" y="2439498"/>
            <a:ext cx="52071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2,658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356981" y="288501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843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822690" y="2908767"/>
            <a:ext cx="349395" cy="337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804</a:t>
            </a:r>
          </a:p>
          <a:p>
            <a:pPr marL="0" marR="0">
              <a:lnSpc>
                <a:spcPts val="977"/>
              </a:lnSpc>
              <a:spcBef>
                <a:spcPts val="40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278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03122" y="2942243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337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53311" y="294928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332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803145" y="295232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53360" y="294077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44698" y="2935945"/>
            <a:ext cx="450222" cy="285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4,807</a:t>
            </a:r>
          </a:p>
          <a:p>
            <a:pPr marL="50545" marR="0">
              <a:lnSpc>
                <a:spcPts val="97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693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503421" y="2940517"/>
            <a:ext cx="450222" cy="285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4,768</a:t>
            </a:r>
          </a:p>
          <a:p>
            <a:pPr marL="50800" marR="0">
              <a:lnSpc>
                <a:spcPts val="97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704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963923" y="2946867"/>
            <a:ext cx="450222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4,683</a:t>
            </a:r>
          </a:p>
          <a:p>
            <a:pPr marL="50546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625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219065" y="2935564"/>
            <a:ext cx="1785246" cy="16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1,858</a:t>
            </a:r>
            <a:r>
              <a:rPr sz="800" spc="87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1,885</a:t>
            </a:r>
            <a:r>
              <a:rPr sz="800" spc="87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1,887</a:t>
            </a:r>
            <a:r>
              <a:rPr sz="800" spc="87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1,875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659746" y="2935564"/>
            <a:ext cx="888499" cy="165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1,786</a:t>
            </a:r>
            <a:r>
              <a:rPr sz="800" spc="82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1,795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422647" y="2962742"/>
            <a:ext cx="450222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4,523</a:t>
            </a:r>
          </a:p>
          <a:p>
            <a:pPr marL="50927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582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355456" y="307183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318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536301" y="3065739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1,367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0974323" y="3090123"/>
            <a:ext cx="450222" cy="690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1,291</a:t>
            </a:r>
          </a:p>
          <a:p>
            <a:pPr marL="12445" marR="0">
              <a:lnSpc>
                <a:spcPts val="977"/>
              </a:lnSpc>
              <a:spcBef>
                <a:spcPts val="313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52525" y="3159359"/>
            <a:ext cx="430233" cy="145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8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2.63%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302766" y="3160555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2.62%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752854" y="3157507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2.65%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203069" y="3164238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2.58%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421880" y="316454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396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888478" y="318981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316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043427" y="331110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4,114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503040" y="3313897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4,064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962653" y="331415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4,058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422394" y="3320501"/>
            <a:ext cx="450222" cy="460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3,941</a:t>
            </a:r>
          </a:p>
          <a:p>
            <a:pPr marL="11810" marR="0">
              <a:lnSpc>
                <a:spcPts val="977"/>
              </a:lnSpc>
              <a:spcBef>
                <a:spcPts val="131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355456" y="333574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525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8822690" y="333548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526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421244" y="3361649"/>
            <a:ext cx="348379" cy="287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350</a:t>
            </a:r>
          </a:p>
          <a:p>
            <a:pPr marL="32385" marR="0">
              <a:lnSpc>
                <a:spcPts val="977"/>
              </a:lnSpc>
              <a:spcBef>
                <a:spcPts val="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46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888478" y="3387557"/>
            <a:ext cx="348379" cy="286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355</a:t>
            </a:r>
          </a:p>
          <a:p>
            <a:pPr marL="11303" marR="0">
              <a:lnSpc>
                <a:spcPts val="977"/>
              </a:lnSpc>
              <a:spcBef>
                <a:spcPts val="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-39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65022" y="36183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314577" y="36183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765426" y="36183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214626" y="36183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056254" y="3618316"/>
            <a:ext cx="424389" cy="379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  <a:p>
            <a:pPr marL="93852" marR="0">
              <a:lnSpc>
                <a:spcPts val="977"/>
              </a:lnSpc>
              <a:spcBef>
                <a:spcPts val="7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NII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514978" y="3618316"/>
            <a:ext cx="449250" cy="379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  <a:p>
            <a:pPr marL="92329" marR="0">
              <a:lnSpc>
                <a:spcPts val="977"/>
              </a:lnSpc>
              <a:spcBef>
                <a:spcPts val="7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OOI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3975480" y="3618316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229733" y="3618316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676010" y="3618316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120384" y="3618316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565138" y="36183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9672193" y="36183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0110469" y="36183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0548493" y="36183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7382891" y="3667465"/>
            <a:ext cx="424389" cy="330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  <a:p>
            <a:pPr marL="119126" marR="0">
              <a:lnSpc>
                <a:spcPts val="977"/>
              </a:lnSpc>
              <a:spcBef>
                <a:spcPts val="349"/>
              </a:spcBef>
              <a:spcAft>
                <a:spcPts val="0"/>
              </a:spcAft>
            </a:pP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849489" y="3667465"/>
            <a:ext cx="424389" cy="330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  <a:p>
            <a:pPr marL="52704" marR="0">
              <a:lnSpc>
                <a:spcPts val="977"/>
              </a:lnSpc>
              <a:spcBef>
                <a:spcPts val="34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CP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317992" y="3667465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8784590" y="3667465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98829" y="3835994"/>
            <a:ext cx="4086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NLAs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609978" y="3835994"/>
            <a:ext cx="46793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NIM%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881481" y="4261313"/>
            <a:ext cx="16856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000" spc="3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Deposits</a:t>
            </a:r>
            <a:r>
              <a:rPr sz="1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($b)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975482" y="4261313"/>
            <a:ext cx="18890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Business</a:t>
            </a:r>
            <a:r>
              <a:rPr sz="1000" spc="2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contribution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5925946" y="4261313"/>
            <a:ext cx="3832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FTE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7240523" y="4261313"/>
            <a:ext cx="214377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Risk</a:t>
            </a:r>
            <a:r>
              <a:rPr sz="10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Weighted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Assets</a:t>
            </a:r>
            <a:r>
              <a:rPr sz="1000" spc="4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EOP</a:t>
            </a:r>
            <a:r>
              <a:rPr sz="1000" spc="2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($b)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0219055" y="4261313"/>
            <a:ext cx="57966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Return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257044" y="472054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235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3043427" y="4720549"/>
            <a:ext cx="451492" cy="378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4,807</a:t>
            </a:r>
          </a:p>
          <a:p>
            <a:pPr marL="0" marR="0">
              <a:lnSpc>
                <a:spcPts val="977"/>
              </a:lnSpc>
              <a:spcBef>
                <a:spcPts val="7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1,590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3503040" y="4726899"/>
            <a:ext cx="450603" cy="37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4,768</a:t>
            </a:r>
          </a:p>
          <a:p>
            <a:pPr marL="0" marR="0">
              <a:lnSpc>
                <a:spcPts val="977"/>
              </a:lnSpc>
              <a:spcBef>
                <a:spcPts val="63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1,524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5239258" y="4720549"/>
            <a:ext cx="1850696" cy="18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13,660</a:t>
            </a:r>
            <a:r>
              <a:rPr sz="800" spc="35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13,903</a:t>
            </a:r>
            <a:r>
              <a:rPr sz="800" spc="35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14,061</a:t>
            </a:r>
            <a:r>
              <a:rPr sz="800" spc="35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14,078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9637521" y="4727534"/>
            <a:ext cx="933089" cy="174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6.04%</a:t>
            </a:r>
            <a:r>
              <a:rPr sz="800" spc="46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6.02%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3962653" y="4741250"/>
            <a:ext cx="451492" cy="367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4,683</a:t>
            </a:r>
          </a:p>
          <a:p>
            <a:pPr marL="0" marR="0">
              <a:lnSpc>
                <a:spcPts val="977"/>
              </a:lnSpc>
              <a:spcBef>
                <a:spcPts val="64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1,469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4422394" y="4766523"/>
            <a:ext cx="450475" cy="360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4,523</a:t>
            </a:r>
          </a:p>
          <a:p>
            <a:pPr marL="0" marR="0">
              <a:lnSpc>
                <a:spcPts val="977"/>
              </a:lnSpc>
              <a:spcBef>
                <a:spcPts val="5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1,371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375917" y="4806401"/>
            <a:ext cx="396130" cy="296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208</a:t>
            </a:r>
          </a:p>
          <a:p>
            <a:pPr marL="113284" marR="0">
              <a:lnSpc>
                <a:spcPts val="977"/>
              </a:lnSpc>
              <a:spcBef>
                <a:spcPts val="2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817242" y="4789966"/>
            <a:ext cx="395876" cy="303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213</a:t>
            </a:r>
          </a:p>
          <a:p>
            <a:pPr marL="113030" marR="0">
              <a:lnSpc>
                <a:spcPts val="977"/>
              </a:lnSpc>
              <a:spcBef>
                <a:spcPts val="13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934516" y="4822276"/>
            <a:ext cx="393794" cy="293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203</a:t>
            </a:r>
          </a:p>
          <a:p>
            <a:pPr marL="110947" marR="0">
              <a:lnSpc>
                <a:spcPts val="977"/>
              </a:lnSpc>
              <a:spcBef>
                <a:spcPts val="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8822690" y="483446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167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7888478" y="486736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162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355456" y="487015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162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0513821" y="4854026"/>
            <a:ext cx="488843" cy="9653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5.78%</a:t>
            </a:r>
          </a:p>
          <a:p>
            <a:pPr marL="22859" marR="0">
              <a:lnSpc>
                <a:spcPts val="845"/>
              </a:lnSpc>
              <a:spcBef>
                <a:spcPts val="2313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1.69%</a:t>
            </a:r>
          </a:p>
          <a:p>
            <a:pPr marL="34671" marR="0">
              <a:lnSpc>
                <a:spcPts val="977"/>
              </a:lnSpc>
              <a:spcBef>
                <a:spcPts val="218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2291842" y="4874473"/>
            <a:ext cx="282846" cy="415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41</a:t>
            </a:r>
          </a:p>
          <a:p>
            <a:pPr marL="0" marR="0">
              <a:lnSpc>
                <a:spcPts val="94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</a:t>
            </a:r>
          </a:p>
          <a:p>
            <a:pPr marL="0" marR="0">
              <a:lnSpc>
                <a:spcPts val="977"/>
              </a:lnSpc>
              <a:spcBef>
                <a:spcPts val="6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7421244" y="488869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159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0952098" y="4968961"/>
            <a:ext cx="485668" cy="474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5.54%</a:t>
            </a:r>
          </a:p>
          <a:p>
            <a:pPr marL="22859" marR="0">
              <a:lnSpc>
                <a:spcPts val="845"/>
              </a:lnSpc>
              <a:spcBef>
                <a:spcPts val="1615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1.58%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888491" y="5042621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1329816" y="5033223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1771142" y="503017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9660001" y="5137183"/>
            <a:ext cx="439091" cy="682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2.24%</a:t>
            </a:r>
          </a:p>
          <a:p>
            <a:pPr marL="12192" marR="0">
              <a:lnSpc>
                <a:spcPts val="977"/>
              </a:lnSpc>
              <a:spcBef>
                <a:spcPts val="329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0098278" y="5132357"/>
            <a:ext cx="439091" cy="686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2.26%</a:t>
            </a:r>
          </a:p>
          <a:p>
            <a:pPr marL="12191" marR="0">
              <a:lnSpc>
                <a:spcPts val="977"/>
              </a:lnSpc>
              <a:spcBef>
                <a:spcPts val="328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1409700" y="5168553"/>
            <a:ext cx="28304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58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1850770" y="515971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968959" y="5185369"/>
            <a:ext cx="283040" cy="4005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61</a:t>
            </a:r>
          </a:p>
          <a:p>
            <a:pPr marL="0" marR="0">
              <a:lnSpc>
                <a:spcPts val="980"/>
              </a:lnSpc>
              <a:spcBef>
                <a:spcPts val="8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87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3043427" y="5313004"/>
            <a:ext cx="450222" cy="50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3,217</a:t>
            </a:r>
          </a:p>
          <a:p>
            <a:pPr marL="12826" marR="0">
              <a:lnSpc>
                <a:spcPts val="977"/>
              </a:lnSpc>
              <a:spcBef>
                <a:spcPts val="173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3503040" y="5312369"/>
            <a:ext cx="450222" cy="506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3,244</a:t>
            </a:r>
          </a:p>
          <a:p>
            <a:pPr marL="11938" marR="0">
              <a:lnSpc>
                <a:spcPts val="977"/>
              </a:lnSpc>
              <a:spcBef>
                <a:spcPts val="17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3962653" y="5313004"/>
            <a:ext cx="450222" cy="50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3,214</a:t>
            </a:r>
          </a:p>
          <a:p>
            <a:pPr marL="12827" marR="0">
              <a:lnSpc>
                <a:spcPts val="977"/>
              </a:lnSpc>
              <a:spcBef>
                <a:spcPts val="173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4422394" y="5318211"/>
            <a:ext cx="450222" cy="501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3,152</a:t>
            </a:r>
          </a:p>
          <a:p>
            <a:pPr marL="11810" marR="0">
              <a:lnSpc>
                <a:spcPts val="977"/>
              </a:lnSpc>
              <a:spcBef>
                <a:spcPts val="164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409700" y="5412064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93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1850770" y="540228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99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2257044" y="5385902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111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847648" y="5657149"/>
            <a:ext cx="18446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2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28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28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5236209" y="5657149"/>
            <a:ext cx="18573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3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3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3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7335011" y="5657149"/>
            <a:ext cx="19241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49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49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49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10986769" y="565714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1029004" y="6047902"/>
            <a:ext cx="592790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Transact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Offset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1759330" y="6047902"/>
            <a:ext cx="840203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Savings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9812146" y="6047902"/>
            <a:ext cx="121153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Revenue / Avg RWA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Return on Avg RWA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3175380" y="6100328"/>
            <a:ext cx="4418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3759708" y="6100328"/>
            <a:ext cx="75926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642823" y="6476146"/>
            <a:ext cx="3271748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NLAs: Net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NII: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Interest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Income;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OOI: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 Operating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profit divided by average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Weighted Assets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3613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RETAIL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02970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854409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156328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MARKET SHARE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56720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5196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6015" y="2161118"/>
            <a:ext cx="450222" cy="3255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3,217</a:t>
            </a:r>
          </a:p>
          <a:p>
            <a:pPr marL="28651" marR="0">
              <a:lnSpc>
                <a:spcPts val="977"/>
              </a:lnSpc>
              <a:spcBef>
                <a:spcPts val="3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01494" y="2151339"/>
            <a:ext cx="450222" cy="327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3,244</a:t>
            </a:r>
          </a:p>
          <a:p>
            <a:pPr marL="28448" marR="0">
              <a:lnSpc>
                <a:spcPts val="977"/>
              </a:lnSpc>
              <a:spcBef>
                <a:spcPts val="3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68319" y="2161118"/>
            <a:ext cx="450222" cy="317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3,214</a:t>
            </a:r>
          </a:p>
          <a:p>
            <a:pPr marL="28575" marR="0">
              <a:lnSpc>
                <a:spcPts val="977"/>
              </a:lnSpc>
              <a:spcBef>
                <a:spcPts val="24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511663" y="2151339"/>
            <a:ext cx="1051393" cy="175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18.2</a:t>
            </a:r>
            <a:r>
              <a:rPr sz="800" spc="51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18.1</a:t>
            </a:r>
            <a:r>
              <a:rPr sz="800" spc="5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33873" y="2182783"/>
            <a:ext cx="450394" cy="309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3,152</a:t>
            </a:r>
          </a:p>
          <a:p>
            <a:pPr marL="28575" marR="0">
              <a:lnSpc>
                <a:spcPts val="977"/>
              </a:lnSpc>
              <a:spcBef>
                <a:spcPts val="1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78393" y="261768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45017" y="2603078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311642" y="264536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11695" y="266975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378572" y="2656672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045197" y="2711611"/>
            <a:ext cx="38497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911842" y="2763987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13.6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244838" y="2790149"/>
            <a:ext cx="787797" cy="796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13.4</a:t>
            </a:r>
            <a:r>
              <a:rPr sz="800" spc="51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13.3</a:t>
            </a:r>
          </a:p>
          <a:p>
            <a:pPr marL="224408" marR="0">
              <a:lnSpc>
                <a:spcPts val="977"/>
              </a:lnSpc>
              <a:spcBef>
                <a:spcPts val="391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Housing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64666" y="286584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86%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329942" y="286279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86%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596894" y="285784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87%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862448" y="2860888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88%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47597" y="342451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313177" y="342451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580129" y="3424514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845430" y="3424514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37247" y="3424514"/>
            <a:ext cx="56516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Housing</a:t>
            </a:r>
          </a:p>
          <a:p>
            <a:pPr marL="5181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(Total)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984490" y="3424514"/>
            <a:ext cx="1041158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45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Housing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(Owner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occupier)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643869" y="3424514"/>
            <a:ext cx="78863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Cards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434194" y="3546434"/>
            <a:ext cx="67387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(Investor)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86079" y="3791417"/>
            <a:ext cx="118825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Interest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114676" y="3791417"/>
            <a:ext cx="139992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Operating Income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763766" y="3791417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428865" y="3791417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089392" y="3791417"/>
            <a:ext cx="52668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51383" y="4028891"/>
            <a:ext cx="202241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CUSTOMER DEPOSITS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529069" y="4028891"/>
            <a:ext cx="229125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NET LOANS &amp; ADVANCES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863960" y="429344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282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2823" y="4319606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620509" y="4319606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066153" y="4318721"/>
            <a:ext cx="348379" cy="287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279</a:t>
            </a:r>
          </a:p>
          <a:p>
            <a:pPr marL="31750" marR="0">
              <a:lnSpc>
                <a:spcPts val="977"/>
              </a:lnSpc>
              <a:spcBef>
                <a:spcPts val="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331707" y="431872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275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598786" y="4326722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273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991100" y="441422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133.5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756138" y="442667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1106911" y="4415062"/>
            <a:ext cx="217508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223504" y="445842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574278" y="4441022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489058" y="446477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841356" y="4448896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458466" y="4498299"/>
            <a:ext cx="450222" cy="436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120.9</a:t>
            </a:r>
          </a:p>
          <a:p>
            <a:pPr marL="32004" marR="0">
              <a:lnSpc>
                <a:spcPts val="977"/>
              </a:lnSpc>
              <a:spcBef>
                <a:spcPts val="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15.1</a:t>
            </a:r>
          </a:p>
          <a:p>
            <a:pPr marL="32004" marR="0">
              <a:lnSpc>
                <a:spcPts val="977"/>
              </a:lnSpc>
              <a:spcBef>
                <a:spcPts val="6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27.1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724021" y="4480900"/>
            <a:ext cx="450222" cy="449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123.4</a:t>
            </a:r>
          </a:p>
          <a:p>
            <a:pPr marL="31750" marR="0">
              <a:lnSpc>
                <a:spcPts val="977"/>
              </a:lnSpc>
              <a:spcBef>
                <a:spcPts val="1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16.4</a:t>
            </a:r>
          </a:p>
          <a:p>
            <a:pPr marL="31750" marR="0">
              <a:lnSpc>
                <a:spcPts val="977"/>
              </a:lnSpc>
              <a:spcBef>
                <a:spcPts val="12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28.1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91767" y="4520524"/>
            <a:ext cx="450222" cy="43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117.4</a:t>
            </a:r>
          </a:p>
          <a:p>
            <a:pPr marL="31699" marR="0">
              <a:lnSpc>
                <a:spcPts val="977"/>
              </a:lnSpc>
              <a:spcBef>
                <a:spcPts val="2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14.4</a:t>
            </a:r>
          </a:p>
          <a:p>
            <a:pPr marL="31699" marR="0">
              <a:lnSpc>
                <a:spcPts val="977"/>
              </a:lnSpc>
              <a:spcBef>
                <a:spcPts val="8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26.9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022850" y="4564720"/>
            <a:ext cx="384771" cy="5227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19.4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33.2</a:t>
            </a:r>
          </a:p>
          <a:p>
            <a:pPr marL="0" marR="0">
              <a:lnSpc>
                <a:spcPts val="977"/>
              </a:lnSpc>
              <a:spcBef>
                <a:spcPts val="49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24.2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065009" y="491651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331072" y="492476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265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597517" y="492565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264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0863706" y="490762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275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490470" y="495702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29.4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755771" y="4944196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26.0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223467" y="4979248"/>
            <a:ext cx="384771" cy="411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30.9</a:t>
            </a:r>
          </a:p>
          <a:p>
            <a:pPr marL="0" marR="0">
              <a:lnSpc>
                <a:spcPts val="977"/>
              </a:lnSpc>
              <a:spcBef>
                <a:spcPts val="9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45.2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490470" y="521432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49.3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3755771" y="5203022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52.9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5022850" y="519044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56.7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155801" y="546972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2421001" y="5469722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688079" y="546972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4953634" y="5469722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6979284" y="546972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8243316" y="5469722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9511918" y="546972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0775568" y="5469722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786079" y="5720852"/>
            <a:ext cx="59279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Transact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516380" y="5720852"/>
            <a:ext cx="46026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Offset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2116582" y="5720852"/>
            <a:ext cx="84020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3096132" y="5720852"/>
            <a:ext cx="55340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Savings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6765290" y="5720852"/>
            <a:ext cx="5651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Housing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7473442" y="5720852"/>
            <a:ext cx="132796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Cards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 Personal loans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8945244" y="5720852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604723" y="6002661"/>
            <a:ext cx="116034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Additional portfolio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disclosures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(exposure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state,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repayment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profile and dynamic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LVR)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are provided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10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(COVID-19)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section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Investor</a:t>
            </a:r>
            <a:r>
              <a:rPr sz="10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Discussion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Pack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642823" y="6476146"/>
            <a:ext cx="39681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Source: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APRA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Monthly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Authorised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Deposit-taking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Statistics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82920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COMMERCIAL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02970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854409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2355750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RISK WEIGHT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INTENSITY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56720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5196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90588" y="2097110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65.7%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36015" y="2151339"/>
            <a:ext cx="450222" cy="336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1,590</a:t>
            </a:r>
          </a:p>
          <a:p>
            <a:pPr marL="28651" marR="0">
              <a:lnSpc>
                <a:spcPts val="977"/>
              </a:lnSpc>
              <a:spcBef>
                <a:spcPts val="39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57031" y="2173564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64.7%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51009" y="2173564"/>
            <a:ext cx="667913" cy="486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2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64.7%</a:t>
            </a:r>
          </a:p>
          <a:p>
            <a:pPr marL="0" marR="0">
              <a:lnSpc>
                <a:spcPts val="977"/>
              </a:lnSpc>
              <a:spcBef>
                <a:spcPts val="15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01494" y="2200742"/>
            <a:ext cx="450222" cy="339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1,524</a:t>
            </a:r>
          </a:p>
          <a:p>
            <a:pPr marL="28448" marR="0">
              <a:lnSpc>
                <a:spcPts val="977"/>
              </a:lnSpc>
              <a:spcBef>
                <a:spcPts val="42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68319" y="2243414"/>
            <a:ext cx="450222" cy="330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1,469</a:t>
            </a:r>
          </a:p>
          <a:p>
            <a:pPr marL="28575" marR="0">
              <a:lnSpc>
                <a:spcPts val="977"/>
              </a:lnSpc>
              <a:spcBef>
                <a:spcPts val="34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617961" y="2250145"/>
            <a:ext cx="667404" cy="408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11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63.7%</a:t>
            </a:r>
          </a:p>
          <a:p>
            <a:pPr marL="0" marR="0">
              <a:lnSpc>
                <a:spcPts val="977"/>
              </a:lnSpc>
              <a:spcBef>
                <a:spcPts val="90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71.3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33873" y="2316566"/>
            <a:ext cx="450222" cy="331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1,371</a:t>
            </a:r>
          </a:p>
          <a:p>
            <a:pPr marL="28575" marR="0">
              <a:lnSpc>
                <a:spcPts val="977"/>
              </a:lnSpc>
              <a:spcBef>
                <a:spcPts val="30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18376" y="2504018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70.7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085455" y="2508590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70.3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271004" y="272766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52.0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538082" y="271674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52.9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03256" y="271039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53.5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070335" y="270734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53.7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64666" y="2926166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85%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329942" y="295321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84%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596894" y="296579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85%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862448" y="300389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84%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47597" y="3532031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313177" y="3532031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580129" y="3532031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845430" y="3532031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25640" y="3532031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292338" y="3532031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557893" y="3532031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824971" y="3532031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825742" y="3813769"/>
            <a:ext cx="101363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CRWA/EAD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040369" y="3813769"/>
            <a:ext cx="3654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EAD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606917" y="3813769"/>
            <a:ext cx="39425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RWA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86079" y="3863045"/>
            <a:ext cx="118825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Interest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114676" y="3863045"/>
            <a:ext cx="139992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Operating Income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51383" y="4226757"/>
            <a:ext cx="251948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SMALL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BUSINESS BANKING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528816" y="4226757"/>
            <a:ext cx="190165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BUSINESS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BANKING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2823" y="4518869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620509" y="4517345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091938" y="456560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49.9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352788" y="457729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41.8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618978" y="456560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42.3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820534" y="459761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40.8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086597" y="4587326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41.3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825494" y="467686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43.8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559430" y="4713818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41.8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293241" y="473426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40.6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1071225" y="496184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23.9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272528" y="5050622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19.8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538971" y="505151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19.7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805161" y="5032334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20.6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40943" y="521584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14.3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107438" y="5224993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13.8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3373501" y="5241376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4639690" y="5253643"/>
            <a:ext cx="38497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12.3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86079" y="5657149"/>
            <a:ext cx="1295805" cy="424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96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  <a:p>
            <a:pPr marL="0" marR="0">
              <a:lnSpc>
                <a:spcPts val="977"/>
              </a:lnSpc>
              <a:spcBef>
                <a:spcPts val="10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Loans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2222880" y="5657149"/>
            <a:ext cx="1120792" cy="424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14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  <a:p>
            <a:pPr marL="0" marR="0">
              <a:lnSpc>
                <a:spcPts val="977"/>
              </a:lnSpc>
              <a:spcBef>
                <a:spcPts val="10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3532632" y="5657149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796282" y="5657149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765290" y="5657149"/>
            <a:ext cx="1295804" cy="424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99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  <a:p>
            <a:pPr marL="0" marR="0">
              <a:lnSpc>
                <a:spcPts val="977"/>
              </a:lnSpc>
              <a:spcBef>
                <a:spcPts val="10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Loans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8202168" y="5657149"/>
            <a:ext cx="1120792" cy="424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14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  <a:p>
            <a:pPr marL="0" marR="0">
              <a:lnSpc>
                <a:spcPts val="977"/>
              </a:lnSpc>
              <a:spcBef>
                <a:spcPts val="10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9511918" y="5657149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0775568" y="5657149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60780" y="6200476"/>
            <a:ext cx="1096506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Additional portfolio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disclosures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(exposure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state,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security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profile &amp; industry) are provided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customer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(COVID-19)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section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Investor</a:t>
            </a:r>
            <a:r>
              <a:rPr sz="10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Discussion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Pack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484230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82679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CASH PROFIT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DRIVERS: 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262002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FY20 CASH PROFIT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56720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80332" y="2152097"/>
            <a:ext cx="106643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Total income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28457" y="2147525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71109" y="219413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906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11950" y="2190578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45675" y="245321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800333" y="2452706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1,930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73428" y="2487758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1,852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18804" y="2666955"/>
            <a:ext cx="45252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-696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407666" y="2703531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-30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411601" y="2803480"/>
            <a:ext cx="478309" cy="931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1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-218</a:t>
            </a:r>
          </a:p>
          <a:p>
            <a:pPr marL="0" marR="0">
              <a:lnSpc>
                <a:spcPts val="1210"/>
              </a:lnSpc>
              <a:spcBef>
                <a:spcPts val="4616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PCM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24121" y="2808306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452873" y="3175082"/>
            <a:ext cx="6030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+13%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49844" y="3175082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-4%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645017" y="3175082"/>
            <a:ext cx="55281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792334" y="3175082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-3%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790808" y="3175082"/>
            <a:ext cx="51301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+4%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301750" y="3543509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308225" y="3543509"/>
            <a:ext cx="56784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318127" y="3543509"/>
            <a:ext cx="782204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</a:p>
          <a:p>
            <a:pPr marL="7010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440679" y="3543509"/>
            <a:ext cx="6549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571233" y="3543509"/>
            <a:ext cx="5111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511160" y="3543509"/>
            <a:ext cx="7486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546338" y="3543509"/>
            <a:ext cx="7939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811766" y="3543509"/>
            <a:ext cx="3811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828019" y="3543509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51383" y="3974662"/>
            <a:ext cx="264420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2H20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CASH PROFIT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42823" y="4276553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181221" y="4374672"/>
            <a:ext cx="106712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Total income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746870" y="4393012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589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800333" y="4572844"/>
            <a:ext cx="52071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1,308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777983" y="4775536"/>
            <a:ext cx="4522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-242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728457" y="4831670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571109" y="4874342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344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337183" y="508668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622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642227" y="5086686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-14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553077" y="5129993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43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407666" y="5304364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-22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465321" y="5366213"/>
            <a:ext cx="37150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-82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452492" y="5395804"/>
            <a:ext cx="6030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+10%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713218" y="5395804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-5%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728202" y="5395804"/>
            <a:ext cx="5540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-92%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743567" y="5395804"/>
            <a:ext cx="6030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+96%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700257" y="5395804"/>
            <a:ext cx="6930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+110%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289050" y="576491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308225" y="5764917"/>
            <a:ext cx="56784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411601" y="5764917"/>
            <a:ext cx="4783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PCM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318127" y="5764917"/>
            <a:ext cx="782204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</a:p>
          <a:p>
            <a:pPr marL="7010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440679" y="5764917"/>
            <a:ext cx="6549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6571233" y="5764917"/>
            <a:ext cx="5111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511160" y="5764917"/>
            <a:ext cx="7486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546338" y="5764917"/>
            <a:ext cx="7939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811766" y="5764917"/>
            <a:ext cx="3811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815193" y="576491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42823" y="6476146"/>
            <a:ext cx="384432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Trade: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Chain;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PCM: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Payments &amp;</a:t>
            </a:r>
            <a:r>
              <a:rPr sz="8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Management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484230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856981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FINANCIAL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PERFORMANCE: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EXCLUDING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3025" y="1827792"/>
            <a:ext cx="1249326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Balance sheet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91738" y="1827792"/>
            <a:ext cx="749037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40426" y="1827792"/>
            <a:ext cx="1363250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Expenses</a:t>
            </a:r>
            <a:r>
              <a:rPr sz="1100" b="1" spc="-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11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FTE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77938" y="1827792"/>
            <a:ext cx="1885686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Credit Quality / RWAs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19436" y="1827792"/>
            <a:ext cx="1597420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Profit</a:t>
            </a:r>
            <a:r>
              <a:rPr sz="1100" b="1" spc="-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and Returns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27480" y="2138381"/>
            <a:ext cx="12799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NLAs</a:t>
            </a:r>
            <a:r>
              <a:rPr sz="1000" baseline="300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00" spc="38" baseline="30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($b)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&amp; NIM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52344" y="2138381"/>
            <a:ext cx="222411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000" spc="3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&amp; Non-customer</a:t>
            </a:r>
            <a:r>
              <a:rPr sz="1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63870" y="2138381"/>
            <a:ext cx="111767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Expenses</a:t>
            </a:r>
            <a:r>
              <a:rPr sz="1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559293" y="2138381"/>
            <a:ext cx="152270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Provisions</a:t>
            </a:r>
            <a:r>
              <a:rPr sz="1000" spc="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912984" y="2138381"/>
            <a:ext cx="121013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Cash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Profit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144647" y="2420396"/>
            <a:ext cx="520712" cy="34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5,198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028821" y="2420396"/>
            <a:ext cx="520712" cy="34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5,851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76926" y="2420396"/>
            <a:ext cx="520712" cy="34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2,575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261480" y="2420396"/>
            <a:ext cx="520712" cy="34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2,480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38542" y="2442927"/>
            <a:ext cx="464043" cy="344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86867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522843" y="2442927"/>
            <a:ext cx="464043" cy="344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35051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693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73742" y="2442927"/>
            <a:ext cx="520711" cy="344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1,852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780776" y="2442927"/>
            <a:ext cx="475130" cy="344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1930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439657" y="278659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641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775460" y="297887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351273" y="297912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3,060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38133" y="2987380"/>
            <a:ext cx="348379" cy="430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272</a:t>
            </a:r>
          </a:p>
          <a:p>
            <a:pPr marL="0" marR="0">
              <a:lnSpc>
                <a:spcPts val="977"/>
              </a:lnSpc>
              <a:spcBef>
                <a:spcPts val="113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369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886453" y="3027893"/>
            <a:ext cx="450222" cy="857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2,791</a:t>
            </a:r>
          </a:p>
          <a:p>
            <a:pPr marL="11303" marR="0">
              <a:lnSpc>
                <a:spcPts val="977"/>
              </a:lnSpc>
              <a:spcBef>
                <a:spcPts val="449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56814" y="3052912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2,657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319149" y="307361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165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231389" y="309253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158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421634" y="3074629"/>
            <a:ext cx="450222" cy="810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2,541</a:t>
            </a:r>
          </a:p>
          <a:p>
            <a:pPr marL="12572" marR="0">
              <a:lnSpc>
                <a:spcPts val="977"/>
              </a:lnSpc>
              <a:spcBef>
                <a:spcPts val="412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63193" y="310841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152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173345" y="3103204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1,293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641594" y="3126699"/>
            <a:ext cx="450222" cy="758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1,282</a:t>
            </a:r>
          </a:p>
          <a:p>
            <a:pPr marL="12191" marR="0">
              <a:lnSpc>
                <a:spcPts val="977"/>
              </a:lnSpc>
              <a:spcBef>
                <a:spcPts val="371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109461" y="314219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1,275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983721" y="3157814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1,308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12901" y="3259107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2.07%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270127" y="3266981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1.99%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983981" y="3273892"/>
            <a:ext cx="282847" cy="284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31</a:t>
            </a:r>
          </a:p>
          <a:p>
            <a:pPr marL="0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957182" y="3266018"/>
            <a:ext cx="282847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52</a:t>
            </a:r>
          </a:p>
          <a:p>
            <a:pPr marL="0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49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563100" y="3258346"/>
            <a:ext cx="450394" cy="6270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1,004</a:t>
            </a:r>
          </a:p>
          <a:p>
            <a:pPr marL="12192" marR="0">
              <a:lnSpc>
                <a:spcPts val="977"/>
              </a:lnSpc>
              <a:spcBef>
                <a:spcPts val="263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725802" y="3287682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1.81%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181479" y="3292635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1.75%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577330" y="3301324"/>
            <a:ext cx="450222" cy="584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1,205</a:t>
            </a:r>
          </a:p>
          <a:p>
            <a:pPr marL="11556" marR="0">
              <a:lnSpc>
                <a:spcPts val="977"/>
              </a:lnSpc>
              <a:spcBef>
                <a:spcPts val="234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477379" y="3306277"/>
            <a:ext cx="456201" cy="407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-13</a:t>
            </a:r>
          </a:p>
          <a:p>
            <a:pPr marL="0" marR="0">
              <a:lnSpc>
                <a:spcPts val="96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-21</a:t>
            </a:r>
          </a:p>
          <a:p>
            <a:pPr marL="0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-34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213470" y="3323041"/>
            <a:ext cx="26368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-2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0087356" y="33083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848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561066" y="3385219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622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108058" y="350922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47678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76325" y="3698782"/>
            <a:ext cx="1890885" cy="404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4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39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40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  <a:p>
            <a:pPr marL="214274" marR="0">
              <a:lnSpc>
                <a:spcPts val="977"/>
              </a:lnSpc>
              <a:spcBef>
                <a:spcPts val="9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NLA</a:t>
            </a:r>
            <a:r>
              <a:rPr sz="800" spc="252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NIM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 Markets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427086" y="370734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912861" y="3707343"/>
            <a:ext cx="424389" cy="395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  <a:p>
            <a:pPr marL="6731" marR="0">
              <a:lnSpc>
                <a:spcPts val="977"/>
              </a:lnSpc>
              <a:spcBef>
                <a:spcPts val="81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CP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400542" y="370734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886443" y="370734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968751" y="3723218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362958" y="3723218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185283" y="3723218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122161" y="3723218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048620" y="3723218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0523219" y="3723218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0996294" y="3723218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7519416" y="3940769"/>
            <a:ext cx="25817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23264" y="4268933"/>
            <a:ext cx="16856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000" spc="3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Deposits</a:t>
            </a:r>
            <a:r>
              <a:rPr sz="1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($b)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929127" y="4268933"/>
            <a:ext cx="187096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1000" spc="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contribution</a:t>
            </a:r>
            <a:r>
              <a:rPr sz="1000" baseline="300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000" spc="38" baseline="30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931408" y="4268933"/>
            <a:ext cx="3832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FTE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7399273" y="4268933"/>
            <a:ext cx="184209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Risk</a:t>
            </a:r>
            <a:r>
              <a:rPr sz="10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Weighted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Assets</a:t>
            </a:r>
            <a:r>
              <a:rPr sz="1000" spc="4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($b)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0228453" y="4268933"/>
            <a:ext cx="57966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Return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4351273" y="453487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3,060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885946" y="4607773"/>
            <a:ext cx="450729" cy="407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2,791</a:t>
            </a:r>
          </a:p>
          <a:p>
            <a:pPr marL="507" marR="0">
              <a:lnSpc>
                <a:spcPts val="977"/>
              </a:lnSpc>
              <a:spcBef>
                <a:spcPts val="90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1,164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8376793" y="462237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207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957195" y="4644349"/>
            <a:ext cx="450222" cy="37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2,657</a:t>
            </a:r>
          </a:p>
          <a:p>
            <a:pPr marL="50545" marR="0">
              <a:lnSpc>
                <a:spcPts val="977"/>
              </a:lnSpc>
              <a:spcBef>
                <a:spcPts val="69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940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3422269" y="4675972"/>
            <a:ext cx="450222" cy="626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2,541</a:t>
            </a:r>
          </a:p>
          <a:p>
            <a:pPr marL="50291" marR="0">
              <a:lnSpc>
                <a:spcPts val="980"/>
              </a:lnSpc>
              <a:spcBef>
                <a:spcPts val="5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826</a:t>
            </a:r>
          </a:p>
          <a:p>
            <a:pPr marL="50927" marR="0">
              <a:lnSpc>
                <a:spcPts val="977"/>
              </a:lnSpc>
              <a:spcBef>
                <a:spcPts val="16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234</a:t>
            </a:r>
          </a:p>
          <a:p>
            <a:pPr marL="50291" marR="0">
              <a:lnSpc>
                <a:spcPts val="945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652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734566" y="471102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259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7900416" y="471648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181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853169" y="469578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187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7424293" y="477134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166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9552178" y="4778461"/>
            <a:ext cx="485668" cy="475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3.22%</a:t>
            </a:r>
          </a:p>
          <a:p>
            <a:pPr marL="22859" marR="0">
              <a:lnSpc>
                <a:spcPts val="845"/>
              </a:lnSpc>
              <a:spcBef>
                <a:spcPts val="1624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1.22%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250899" y="4815926"/>
            <a:ext cx="349293" cy="4045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217</a:t>
            </a:r>
          </a:p>
          <a:p>
            <a:pPr marL="0" marR="0">
              <a:lnSpc>
                <a:spcPts val="977"/>
              </a:lnSpc>
              <a:spcBef>
                <a:spcPts val="93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122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2218944" y="480157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223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4351273" y="4826594"/>
            <a:ext cx="483126" cy="397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1,508</a:t>
            </a:r>
          </a:p>
          <a:p>
            <a:pPr marL="134747" marR="0">
              <a:lnSpc>
                <a:spcPts val="977"/>
              </a:lnSpc>
              <a:spcBef>
                <a:spcPts val="82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209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0049002" y="4826848"/>
            <a:ext cx="485668" cy="469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2.97%</a:t>
            </a:r>
          </a:p>
          <a:p>
            <a:pPr marL="22479" marR="0">
              <a:lnSpc>
                <a:spcPts val="845"/>
              </a:lnSpc>
              <a:spcBef>
                <a:spcPts val="157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0.99%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0545444" y="4815926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3.02%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1042015" y="4799797"/>
            <a:ext cx="485668" cy="434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3.11%</a:t>
            </a:r>
          </a:p>
          <a:p>
            <a:pPr marL="22478" marR="0">
              <a:lnSpc>
                <a:spcPts val="845"/>
              </a:lnSpc>
              <a:spcBef>
                <a:spcPts val="1295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1.33%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767181" y="4850597"/>
            <a:ext cx="348988" cy="393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204</a:t>
            </a:r>
          </a:p>
          <a:p>
            <a:pPr marL="0" marR="0">
              <a:lnSpc>
                <a:spcPts val="977"/>
              </a:lnSpc>
              <a:spcBef>
                <a:spcPts val="84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113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8812656" y="4858217"/>
            <a:ext cx="430504" cy="284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197</a:t>
            </a:r>
          </a:p>
          <a:p>
            <a:pPr marL="0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(avg)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5173345" y="4901270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5,469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5641594" y="490190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5,458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6109461" y="491130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5,350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6577330" y="491562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5,291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8336280" y="4901270"/>
            <a:ext cx="430504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5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185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(avg)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734311" y="49847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147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7383780" y="4970993"/>
            <a:ext cx="430504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23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166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(avg)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7860156" y="4952197"/>
            <a:ext cx="430504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171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(avg)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2217673" y="503106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112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3007741" y="5018872"/>
            <a:ext cx="348760" cy="28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236</a:t>
            </a:r>
          </a:p>
          <a:p>
            <a:pPr marL="0" marR="0">
              <a:lnSpc>
                <a:spcPts val="94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644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3936746" y="5042621"/>
            <a:ext cx="349013" cy="27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231</a:t>
            </a:r>
          </a:p>
          <a:p>
            <a:pPr marL="634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580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4319270" y="515692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498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766316" y="5198450"/>
            <a:ext cx="284624" cy="303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  <a:p>
            <a:pPr marL="1777" marR="0">
              <a:lnSpc>
                <a:spcPts val="977"/>
              </a:lnSpc>
              <a:spcBef>
                <a:spcPts val="1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92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2250694" y="5201498"/>
            <a:ext cx="283735" cy="300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</a:t>
            </a:r>
          </a:p>
          <a:p>
            <a:pPr marL="888" marR="0">
              <a:lnSpc>
                <a:spcPts val="977"/>
              </a:lnSpc>
              <a:spcBef>
                <a:spcPts val="1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90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10568051" y="5208557"/>
            <a:ext cx="439091" cy="502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0.67%</a:t>
            </a:r>
          </a:p>
          <a:p>
            <a:pPr marL="12445" marR="0">
              <a:lnSpc>
                <a:spcPts val="977"/>
              </a:lnSpc>
              <a:spcBef>
                <a:spcPts val="188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799490" y="5248690"/>
            <a:ext cx="284370" cy="277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</a:t>
            </a:r>
          </a:p>
          <a:p>
            <a:pPr marL="1523" marR="0">
              <a:lnSpc>
                <a:spcPts val="90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73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1283842" y="5238074"/>
            <a:ext cx="283735" cy="282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</a:t>
            </a:r>
          </a:p>
          <a:p>
            <a:pPr marL="889" marR="0">
              <a:lnSpc>
                <a:spcPts val="94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77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3007741" y="5336499"/>
            <a:ext cx="348379" cy="278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815</a:t>
            </a:r>
          </a:p>
          <a:p>
            <a:pPr marL="32004" marR="0">
              <a:lnSpc>
                <a:spcPts val="91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3472560" y="5337717"/>
            <a:ext cx="348572" cy="276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810</a:t>
            </a:r>
          </a:p>
          <a:p>
            <a:pPr marL="32385" marR="0">
              <a:lnSpc>
                <a:spcPts val="90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3937380" y="5338277"/>
            <a:ext cx="348379" cy="274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786</a:t>
            </a:r>
          </a:p>
          <a:p>
            <a:pPr marL="31115" marR="0">
              <a:lnSpc>
                <a:spcPts val="88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4402201" y="533802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829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4433570" y="5454101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680923" y="5549249"/>
            <a:ext cx="197326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6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60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6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5137658" y="5549249"/>
            <a:ext cx="192571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50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4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4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7338314" y="5549249"/>
            <a:ext cx="19511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56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55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57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9586594" y="554924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10083418" y="554924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11075796" y="554924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2968751" y="5609600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3434207" y="5609600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3897757" y="5609600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4362958" y="5609600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968654" y="5986028"/>
            <a:ext cx="74333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PNG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1855977" y="5986028"/>
            <a:ext cx="81475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3308858" y="5986028"/>
            <a:ext cx="558039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4005707" y="5986028"/>
            <a:ext cx="371323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PCM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CF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4520184" y="5986028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7587742" y="5986028"/>
            <a:ext cx="63588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RWA EOP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8365870" y="5986028"/>
            <a:ext cx="6488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RWA AVG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9802621" y="5986028"/>
            <a:ext cx="1113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Revenue/Avg RWA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9802621" y="6159154"/>
            <a:ext cx="12115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Return on Avg RWA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961644" y="6476146"/>
            <a:ext cx="5067876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NLAs: Net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Trade: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Chain;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PCM: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Payments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Management;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CF: Corporate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profit divided by average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weighted assets</a:t>
            </a:r>
          </a:p>
        </p:txBody>
      </p:sp>
      <p:sp>
        <p:nvSpPr>
          <p:cNvPr id="128" name="object 128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43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484230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02970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8098"/>
            <a:ext cx="368655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  <a:r>
              <a:rPr sz="12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INCOME COMPOSITION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40224"/>
            <a:ext cx="247455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NET LOANS &amp; ADVANCES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1,2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48465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107012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22206" y="2242902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53730" y="2379554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162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88142" y="2401779"/>
            <a:ext cx="395501" cy="566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158</a:t>
            </a:r>
          </a:p>
          <a:p>
            <a:pPr marL="0" marR="0">
              <a:lnSpc>
                <a:spcPts val="1210"/>
              </a:lnSpc>
              <a:spcBef>
                <a:spcPts val="1791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111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85761" y="2431878"/>
            <a:ext cx="395247" cy="55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152</a:t>
            </a:r>
          </a:p>
          <a:p>
            <a:pPr marL="0" marR="0">
              <a:lnSpc>
                <a:spcPts val="1210"/>
              </a:lnSpc>
              <a:spcBef>
                <a:spcPts val="1667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107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87721" y="2451182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3,060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520428" y="2645873"/>
            <a:ext cx="394358" cy="5415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122</a:t>
            </a:r>
          </a:p>
          <a:p>
            <a:pPr marL="41402" marR="0">
              <a:lnSpc>
                <a:spcPts val="1213"/>
              </a:lnSpc>
              <a:spcBef>
                <a:spcPts val="159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27120" y="2684354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2,791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117078" y="2750775"/>
            <a:ext cx="530375" cy="50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01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109</a:t>
            </a:r>
          </a:p>
          <a:p>
            <a:pPr marL="0" marR="0">
              <a:lnSpc>
                <a:spcPts val="1213"/>
              </a:lnSpc>
              <a:spcBef>
                <a:spcPts val="1252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05814" y="2800432"/>
            <a:ext cx="520712" cy="700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2,657</a:t>
            </a:r>
          </a:p>
          <a:p>
            <a:pPr marL="62483" marR="0">
              <a:lnSpc>
                <a:spcPts val="1210"/>
              </a:lnSpc>
              <a:spcBef>
                <a:spcPts val="2792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940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66517" y="2900381"/>
            <a:ext cx="520712" cy="651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2,541</a:t>
            </a:r>
          </a:p>
          <a:p>
            <a:pPr marL="62483" marR="0">
              <a:lnSpc>
                <a:spcPts val="1210"/>
              </a:lnSpc>
              <a:spcBef>
                <a:spcPts val="2408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826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652759" y="3086055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850126" y="310675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737090" y="3162509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48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86578" y="3206451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1,508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54114" y="3216484"/>
            <a:ext cx="1948037" cy="679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8309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26</a:t>
            </a:r>
          </a:p>
          <a:p>
            <a:pPr marL="125221" marR="0">
              <a:lnSpc>
                <a:spcPts val="1210"/>
              </a:lnSpc>
              <a:spcBef>
                <a:spcPts val="8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  <a:p>
            <a:pPr marL="0" marR="0">
              <a:lnSpc>
                <a:spcPts val="1210"/>
              </a:lnSpc>
              <a:spcBef>
                <a:spcPts val="52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CF</a:t>
            </a:r>
            <a:r>
              <a:rPr sz="1000" spc="22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Transaction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469756" y="3196037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34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004550" y="320251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625850" y="3289890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1,164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891528" y="3279857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158606" y="3281381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427209" y="3279857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694161" y="3281381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142985" y="3476834"/>
            <a:ext cx="61267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415018" y="3476834"/>
            <a:ext cx="879804" cy="41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  <a:p>
            <a:pPr marL="303529" marR="0">
              <a:lnSpc>
                <a:spcPts val="1210"/>
              </a:lnSpc>
              <a:spcBef>
                <a:spcPts val="57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678668" y="3476834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881871" y="3703910"/>
            <a:ext cx="6549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68298" y="3816305"/>
            <a:ext cx="394359" cy="572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236</a:t>
            </a:r>
          </a:p>
          <a:p>
            <a:pPr marL="0" marR="0">
              <a:lnSpc>
                <a:spcPts val="1210"/>
              </a:lnSpc>
              <a:spcBef>
                <a:spcPts val="1789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644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429001" y="3819353"/>
            <a:ext cx="394359" cy="575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234</a:t>
            </a:r>
          </a:p>
          <a:p>
            <a:pPr marL="0" marR="0">
              <a:lnSpc>
                <a:spcPts val="1210"/>
              </a:lnSpc>
              <a:spcBef>
                <a:spcPts val="1808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652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689603" y="3893775"/>
            <a:ext cx="394359" cy="541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231</a:t>
            </a:r>
          </a:p>
          <a:p>
            <a:pPr marL="0" marR="0">
              <a:lnSpc>
                <a:spcPts val="1210"/>
              </a:lnSpc>
              <a:spcBef>
                <a:spcPts val="1592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580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950205" y="3949782"/>
            <a:ext cx="394359" cy="497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209</a:t>
            </a:r>
          </a:p>
          <a:p>
            <a:pPr marL="0" marR="0">
              <a:lnSpc>
                <a:spcPts val="1210"/>
              </a:lnSpc>
              <a:spcBef>
                <a:spcPts val="1199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498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529069" y="4085279"/>
            <a:ext cx="239549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CREDIT RWA MOVEMENTS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529069" y="4350329"/>
            <a:ext cx="2810563" cy="182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0"/>
              </a:lnSpc>
              <a:spcBef>
                <a:spcPts val="0"/>
              </a:spcBef>
              <a:spcAft>
                <a:spcPts val="0"/>
              </a:spcAft>
            </a:pPr>
            <a:r>
              <a:rPr sz="950" spc="-14" dirty="0">
                <a:solidFill>
                  <a:srgbClr val="004165"/>
                </a:solidFill>
                <a:latin typeface="Verdana"/>
                <a:cs typeface="Verdana"/>
              </a:rPr>
              <a:t>Net</a:t>
            </a:r>
            <a:r>
              <a:rPr sz="95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004165"/>
                </a:solidFill>
                <a:latin typeface="Verdana"/>
                <a:cs typeface="Verdana"/>
              </a:rPr>
              <a:t>$1b</a:t>
            </a:r>
            <a:r>
              <a:rPr sz="950" spc="-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004165"/>
                </a:solidFill>
                <a:latin typeface="Verdana"/>
                <a:cs typeface="Verdana"/>
              </a:rPr>
              <a:t>increase</a:t>
            </a:r>
            <a:r>
              <a:rPr sz="95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004165"/>
                </a:solidFill>
                <a:latin typeface="Verdana"/>
                <a:cs typeface="Verdana"/>
              </a:rPr>
              <a:t>in</a:t>
            </a:r>
            <a:r>
              <a:rPr sz="95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004165"/>
                </a:solidFill>
                <a:latin typeface="Verdana"/>
                <a:cs typeface="Verdana"/>
              </a:rPr>
              <a:t>credit</a:t>
            </a:r>
            <a:r>
              <a:rPr sz="950" spc="15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50" spc="-25" dirty="0">
                <a:solidFill>
                  <a:srgbClr val="004165"/>
                </a:solidFill>
                <a:latin typeface="Verdana"/>
                <a:cs typeface="Verdana"/>
              </a:rPr>
              <a:t>RWA</a:t>
            </a:r>
            <a:r>
              <a:rPr sz="95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50" spc="-14" dirty="0">
                <a:solidFill>
                  <a:srgbClr val="004165"/>
                </a:solidFill>
                <a:latin typeface="Verdana"/>
                <a:cs typeface="Verdana"/>
              </a:rPr>
              <a:t>year</a:t>
            </a:r>
            <a:r>
              <a:rPr sz="95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50" spc="-12" dirty="0">
                <a:solidFill>
                  <a:srgbClr val="004165"/>
                </a:solidFill>
                <a:latin typeface="Verdana"/>
                <a:cs typeface="Verdana"/>
              </a:rPr>
              <a:t>on</a:t>
            </a:r>
            <a:r>
              <a:rPr sz="95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950" spc="-14" dirty="0">
                <a:solidFill>
                  <a:srgbClr val="004165"/>
                </a:solidFill>
                <a:latin typeface="Verdana"/>
                <a:cs typeface="Verdana"/>
              </a:rPr>
              <a:t>year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540118" y="4607896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968106" y="4610690"/>
            <a:ext cx="2423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352153" y="4700102"/>
            <a:ext cx="142750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excl.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FX &amp; Risk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Migration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976616" y="4795668"/>
            <a:ext cx="22506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168298" y="482913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815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429001" y="4835861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810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689603" y="4836496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786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950205" y="483065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829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995661" y="5012391"/>
            <a:ext cx="2423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962902" y="5036206"/>
            <a:ext cx="22506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976616" y="5030999"/>
            <a:ext cx="22506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990710" y="5036206"/>
            <a:ext cx="22506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1018519" y="5036206"/>
            <a:ext cx="22506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0143997" y="5162952"/>
            <a:ext cx="22506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209141" y="5192805"/>
            <a:ext cx="31378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469769" y="5194890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730497" y="519006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31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991100" y="519641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837419" y="5213625"/>
            <a:ext cx="27696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-1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964803" y="5368692"/>
            <a:ext cx="27696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-7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120749" y="5391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381376" y="5391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642105" y="5391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902708" y="5391867"/>
            <a:ext cx="4887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6936993" y="5419619"/>
            <a:ext cx="27696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-9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956290" y="5450480"/>
            <a:ext cx="350033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-10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8952230" y="5642692"/>
            <a:ext cx="3032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6924802" y="5744191"/>
            <a:ext cx="3032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-3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238402" y="5780767"/>
            <a:ext cx="65490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2075052" y="5780767"/>
            <a:ext cx="5144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770632" y="5780767"/>
            <a:ext cx="4236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PCM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3373882" y="5780767"/>
            <a:ext cx="3134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CF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3867658" y="5780767"/>
            <a:ext cx="5111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0979784" y="5806065"/>
            <a:ext cx="3032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-4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6918959" y="6001442"/>
            <a:ext cx="31220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7559040" y="6001442"/>
            <a:ext cx="105616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Migration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8683117" y="6001442"/>
            <a:ext cx="837022" cy="58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 &amp; PNG</a:t>
            </a:r>
          </a:p>
          <a:p>
            <a:pPr marL="70103" marR="0">
              <a:lnSpc>
                <a:spcPts val="1210"/>
              </a:lnSpc>
              <a:spcBef>
                <a:spcPts val="187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9948418" y="6001442"/>
            <a:ext cx="33367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0640568" y="6001442"/>
            <a:ext cx="9742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International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9423145" y="6393719"/>
            <a:ext cx="488709" cy="191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642823" y="6471270"/>
            <a:ext cx="5068391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Trade: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Chain;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PCM: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Payments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Management; 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CF: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Prior periods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FX adjusted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44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484230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02970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078" y="1744796"/>
            <a:ext cx="303664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MARKETS INCOME COMPOSITION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88864" y="1764862"/>
            <a:ext cx="479624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 OF FRANCHISE</a:t>
            </a:r>
            <a:r>
              <a:rPr sz="12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TRADING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REVENUE</a:t>
            </a:r>
            <a:r>
              <a:rPr sz="1200" b="1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GROWTH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3153" y="1961597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75478" y="2084537"/>
            <a:ext cx="58733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b="1" spc="65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Customer-led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revenue growth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resulting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supporting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hedging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activity, while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51121" y="2118065"/>
            <a:ext cx="450222" cy="1019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1,508</a:t>
            </a:r>
          </a:p>
          <a:p>
            <a:pPr marL="50546" marR="0">
              <a:lnSpc>
                <a:spcPts val="980"/>
              </a:lnSpc>
              <a:spcBef>
                <a:spcPts val="571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468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04078" y="2206151"/>
            <a:ext cx="188003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trading at wider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bid-offer spreads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24070" y="234336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75478" y="2456774"/>
            <a:ext cx="585410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b="1" spc="65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Revenue uplift was</a:t>
            </a:r>
            <a:r>
              <a:rPr sz="8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not reliant</a:t>
            </a:r>
            <a:r>
              <a:rPr sz="800" b="1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on increased risk.</a:t>
            </a:r>
            <a:r>
              <a:rPr sz="800" b="1" spc="28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VaR increase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driven by COVID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volatility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rolling</a:t>
            </a:r>
            <a:r>
              <a:rPr sz="80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into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04078" y="2578694"/>
            <a:ext cx="253034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VaR windows and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higher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liquid</a:t>
            </a:r>
            <a:r>
              <a:rPr sz="8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holdings.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79369" y="2845394"/>
            <a:ext cx="450222" cy="551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1,164</a:t>
            </a:r>
          </a:p>
          <a:p>
            <a:pPr marL="50291" marR="0">
              <a:lnSpc>
                <a:spcPts val="977"/>
              </a:lnSpc>
              <a:spcBef>
                <a:spcPts val="20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75478" y="2827106"/>
            <a:ext cx="578519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b="1" spc="65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Supported</a:t>
            </a:r>
            <a:r>
              <a:rPr sz="800" b="1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customers by remaining ‘open for business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’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amidst market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volatility,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providing two-way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53967" y="2957789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704078" y="2949026"/>
            <a:ext cx="12409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pricing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customers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475478" y="3197438"/>
            <a:ext cx="571742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  <a:r>
              <a:rPr sz="800" b="1" spc="65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Operational</a:t>
            </a:r>
            <a:r>
              <a:rPr sz="800" b="1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capability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attract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clear additional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volume, that was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times 20%+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above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85113" y="3294593"/>
            <a:ext cx="348684" cy="520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940</a:t>
            </a:r>
          </a:p>
          <a:p>
            <a:pPr marL="304" marR="0">
              <a:lnSpc>
                <a:spcPts val="977"/>
              </a:lnSpc>
              <a:spcBef>
                <a:spcPts val="184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256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704078" y="3319358"/>
            <a:ext cx="49876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(achieved while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operating hubs were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operating under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Continuity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Plan</a:t>
            </a:r>
            <a:r>
              <a:rPr sz="8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arrangements)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058670" y="355672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826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443728" y="3584657"/>
            <a:ext cx="2673973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AUS.</a:t>
            </a:r>
            <a:r>
              <a:rPr sz="1000" b="1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CORPORATE</a:t>
            </a:r>
            <a:r>
              <a:rPr sz="1000" b="1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CREDIT</a:t>
            </a:r>
            <a:r>
              <a:rPr sz="1000" b="1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DEFAULT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SWAP &amp; BID</a:t>
            </a:r>
            <a:r>
              <a:rPr sz="1000" b="1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OFFER SPREADS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577960" y="3582879"/>
            <a:ext cx="31735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MARKETS</a:t>
            </a:r>
            <a:r>
              <a:rPr sz="1000" b="1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AVG</a:t>
            </a:r>
            <a:r>
              <a:rPr sz="10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VALUE</a:t>
            </a:r>
            <a:r>
              <a:rPr sz="1000" b="1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AT</a:t>
            </a:r>
            <a:r>
              <a:rPr sz="10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1000" b="1" spc="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(99% VAR)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481960" y="3693627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48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129660" y="389504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388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057400" y="3943309"/>
            <a:ext cx="348379" cy="496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190</a:t>
            </a:r>
          </a:p>
          <a:p>
            <a:pPr marL="0" marR="0">
              <a:lnSpc>
                <a:spcPts val="977"/>
              </a:lnSpc>
              <a:spcBef>
                <a:spcPts val="16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126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201667" y="393137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438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446776" y="3941654"/>
            <a:ext cx="3767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bps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590533" y="3941654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562977" y="404389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85418" y="4170639"/>
            <a:ext cx="348379" cy="89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235</a:t>
            </a:r>
          </a:p>
          <a:p>
            <a:pPr marL="0" marR="0">
              <a:lnSpc>
                <a:spcPts val="977"/>
              </a:lnSpc>
              <a:spcBef>
                <a:spcPts val="473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459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450713" y="4155145"/>
            <a:ext cx="284116" cy="678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  <a:p>
            <a:pPr marL="0" marR="0">
              <a:lnSpc>
                <a:spcPts val="977"/>
              </a:lnSpc>
              <a:spcBef>
                <a:spcPts val="3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  <a:p>
            <a:pPr marL="0" marR="0">
              <a:lnSpc>
                <a:spcPts val="977"/>
              </a:lnSpc>
              <a:spcBef>
                <a:spcPts val="38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  <a:p>
            <a:pPr marL="66802" marR="0">
              <a:lnSpc>
                <a:spcPts val="977"/>
              </a:lnSpc>
              <a:spcBef>
                <a:spcPts val="3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640444" y="4152351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1387073" y="4152351"/>
            <a:ext cx="282847" cy="1067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  <a:p>
            <a:pPr marL="0" marR="0">
              <a:lnSpc>
                <a:spcPts val="977"/>
              </a:lnSpc>
              <a:spcBef>
                <a:spcPts val="139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  <a:p>
            <a:pPr marL="0" marR="0">
              <a:lnSpc>
                <a:spcPts val="977"/>
              </a:lnSpc>
              <a:spcBef>
                <a:spcPts val="134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  <a:p>
            <a:pPr marL="0" marR="0">
              <a:lnSpc>
                <a:spcPts val="977"/>
              </a:lnSpc>
              <a:spcBef>
                <a:spcPts val="139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072114" y="4346534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7DBA"/>
                </a:solidFill>
                <a:latin typeface="Verdana"/>
                <a:cs typeface="Verdana"/>
              </a:rPr>
              <a:t>67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640444" y="4453849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722873" y="4650699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67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640444" y="4755601"/>
            <a:ext cx="546245" cy="46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  <a:r>
              <a:rPr sz="800" spc="76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007DBA"/>
                </a:solidFill>
                <a:latin typeface="Verdana"/>
                <a:cs typeface="Verdana"/>
              </a:rPr>
              <a:t>30</a:t>
            </a:r>
          </a:p>
          <a:p>
            <a:pPr marL="0" marR="0">
              <a:lnSpc>
                <a:spcPts val="977"/>
              </a:lnSpc>
              <a:spcBef>
                <a:spcPts val="13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739628" y="4752807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7DBA"/>
                </a:solidFill>
                <a:latin typeface="Verdana"/>
                <a:cs typeface="Verdana"/>
              </a:rPr>
              <a:t>31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129660" y="484602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513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517515" y="4844247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290557" y="4842723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7DBA"/>
                </a:solidFill>
                <a:latin typeface="Verdana"/>
                <a:cs typeface="Verdana"/>
              </a:rPr>
              <a:t>25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773666" y="4859181"/>
            <a:ext cx="28304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7DBA"/>
                </a:solidFill>
                <a:latin typeface="Verdana"/>
                <a:cs typeface="Verdana"/>
              </a:rPr>
              <a:t>24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256519" y="4837516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7DBA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057400" y="489885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463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201667" y="489022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471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116309" y="490825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517515" y="5017348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448042" y="500756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8.2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903843" y="5096342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5517515" y="5187782"/>
            <a:ext cx="479593" cy="163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800" spc="47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322943" y="5216992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805669" y="5238709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0288778" y="5263982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0771885" y="525877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96391" y="5398348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-10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735568" y="5455371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218041" y="5455371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700894" y="5455371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0185145" y="5455371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0667745" y="5455371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1150472" y="5455371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946099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019300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3090926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4162933" y="5622097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86079" y="5895502"/>
            <a:ext cx="9475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Franchise Sales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989454" y="5895502"/>
            <a:ext cx="88135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Balance Sheet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9167494" y="5895502"/>
            <a:ext cx="106227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Non-traded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(LHS)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434573" y="5895502"/>
            <a:ext cx="85031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(RHS)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5884164" y="5949452"/>
            <a:ext cx="93700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Bid Offer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(LHS)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6965315" y="5949452"/>
            <a:ext cx="120054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Spread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(RHS)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786079" y="6068629"/>
            <a:ext cx="106157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Franchise Trading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989454" y="6068629"/>
            <a:ext cx="120092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Derivative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val/n adj.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484230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078" y="880168"/>
            <a:ext cx="1106805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RISK WEIGHTED</a:t>
            </a:r>
            <a:r>
              <a:rPr sz="14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ASSETS</a:t>
            </a:r>
            <a:r>
              <a:rPr sz="1400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RISK ADJUSTED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RETURNS: 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1821838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CREDIT RWA (EOP)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56454" y="1741748"/>
            <a:ext cx="190774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CREDIT RWA (AVG)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45321" y="1756046"/>
            <a:ext cx="2829233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CREDIT RWA INTENSITY</a:t>
            </a:r>
            <a:r>
              <a:rPr sz="12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(EOP)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2518" y="1986870"/>
            <a:ext cx="470604" cy="32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  <a:p>
            <a:pPr marL="122224" marR="0">
              <a:lnSpc>
                <a:spcPts val="977"/>
              </a:lnSpc>
              <a:spcBef>
                <a:spcPts val="7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75885" y="1986870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36761" y="1986870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15530" y="2092792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75425" y="213546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34177" y="2200742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03576" y="2236429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885946" y="225192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94198" y="222931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45956" y="2248240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34.5%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141584" y="2270465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34.0%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447153" y="2295865"/>
            <a:ext cx="284751" cy="3255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42</a:t>
            </a:r>
          </a:p>
          <a:p>
            <a:pPr marL="0" marR="0">
              <a:lnSpc>
                <a:spcPts val="977"/>
              </a:lnSpc>
              <a:spcBef>
                <a:spcPts val="3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205336" y="2297643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33.5%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608318" y="2335743"/>
            <a:ext cx="282847" cy="327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41</a:t>
            </a:r>
          </a:p>
          <a:p>
            <a:pPr marL="0" marR="0">
              <a:lnSpc>
                <a:spcPts val="977"/>
              </a:lnSpc>
              <a:spcBef>
                <a:spcPts val="32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077832" y="2318090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33.1%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609708" y="2321392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33.0%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673460" y="2332441"/>
            <a:ext cx="495193" cy="553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32.8%</a:t>
            </a:r>
          </a:p>
          <a:p>
            <a:pPr marL="73152" marR="0">
              <a:lnSpc>
                <a:spcPts val="977"/>
              </a:lnSpc>
              <a:spcBef>
                <a:spcPts val="210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178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31289" y="2367112"/>
            <a:ext cx="26368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767451" y="2382681"/>
            <a:ext cx="283040" cy="310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</a:t>
            </a:r>
          </a:p>
          <a:p>
            <a:pPr marL="0" marR="0">
              <a:lnSpc>
                <a:spcPts val="977"/>
              </a:lnSpc>
              <a:spcBef>
                <a:spcPts val="14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023617" y="2440010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-15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304921" y="2425352"/>
            <a:ext cx="264013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926838" y="2407371"/>
            <a:ext cx="282846" cy="30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</a:t>
            </a:r>
          </a:p>
          <a:p>
            <a:pPr marL="0" marR="0">
              <a:lnSpc>
                <a:spcPts val="977"/>
              </a:lnSpc>
              <a:spcBef>
                <a:spcPts val="13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214736" y="277071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156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278489" y="276919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157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415148" y="279726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104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619108" y="280538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150984" y="280843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138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682860" y="279662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143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926838" y="2845013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767451" y="2835361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91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608318" y="2820629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96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960873" y="310079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800597" y="309774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642227" y="309774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482205" y="309774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77875" y="3194390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422527" y="3194390"/>
            <a:ext cx="28178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917826" y="3194390"/>
            <a:ext cx="5369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490851" y="3194390"/>
            <a:ext cx="643096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15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migration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070605" y="3194390"/>
            <a:ext cx="12508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Derivatives</a:t>
            </a:r>
            <a:r>
              <a:rPr sz="800" spc="9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532241" y="3184865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Mar-18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062593" y="3184865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595993" y="3184865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126344" y="3184865"/>
            <a:ext cx="523639" cy="587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  <a:p>
            <a:pPr marL="57277" marR="0">
              <a:lnSpc>
                <a:spcPts val="977"/>
              </a:lnSpc>
              <a:spcBef>
                <a:spcPts val="23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CRWA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659744" y="3184865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1190096" y="3184865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855209" y="3256239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694934" y="3256239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536435" y="325623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376414" y="325623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950586" y="3610442"/>
            <a:ext cx="5580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647690" y="3610442"/>
            <a:ext cx="44470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231890" y="3610442"/>
            <a:ext cx="28271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CF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657467" y="3610442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8900794" y="3610442"/>
            <a:ext cx="106693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RWA / EAD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51383" y="3974662"/>
            <a:ext cx="51004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NIM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656454" y="3968312"/>
            <a:ext cx="20113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RISK ADJUSTED NIM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656454" y="4229055"/>
            <a:ext cx="3767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bps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82777" y="4258900"/>
            <a:ext cx="3767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bps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40384" y="46037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134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458847" y="4603709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84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4693920" y="46037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268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6494398" y="46037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256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908292" y="461717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252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060094" y="464155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900173" y="465857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127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5107813" y="4625374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262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2872994" y="466378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79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5522086" y="46799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247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7322566" y="4666903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239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480058" y="468422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123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736458" y="4727482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224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5935979" y="475953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225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3287014" y="4801829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67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0166857" y="482354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233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0580878" y="485161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224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0994770" y="49085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207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1408664" y="496337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190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8331072" y="499207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181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3700907" y="505240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46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8744711" y="503385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168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9158351" y="508961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152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9571990" y="513837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136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601675" y="5766572"/>
            <a:ext cx="1685042" cy="456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  <a:r>
              <a:rPr sz="800" spc="88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  <a:r>
              <a:rPr sz="800" spc="87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800" spc="88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479450" marR="0">
              <a:lnSpc>
                <a:spcPts val="977"/>
              </a:lnSpc>
              <a:spcBef>
                <a:spcPts val="13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NIM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2386329" y="5766572"/>
            <a:ext cx="1665813" cy="452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  <a:r>
              <a:rPr sz="800" spc="8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  <a:r>
              <a:rPr sz="800" spc="8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800" spc="8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543052" marR="0">
              <a:lnSpc>
                <a:spcPts val="977"/>
              </a:lnSpc>
              <a:spcBef>
                <a:spcPts val="131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NIM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4654930" y="5766572"/>
            <a:ext cx="1666067" cy="418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  <a:r>
              <a:rPr sz="800" spc="83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  <a:r>
              <a:rPr sz="800" spc="8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800" spc="83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451103" marR="0">
              <a:lnSpc>
                <a:spcPts val="977"/>
              </a:lnSpc>
              <a:spcBef>
                <a:spcPts val="10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PNG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6455409" y="5766572"/>
            <a:ext cx="1666068" cy="418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  <a:r>
              <a:rPr sz="800" spc="83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  <a:r>
              <a:rPr sz="800" spc="8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800" spc="83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425704" marR="0">
              <a:lnSpc>
                <a:spcPts val="977"/>
              </a:lnSpc>
              <a:spcBef>
                <a:spcPts val="10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8292338" y="5766572"/>
            <a:ext cx="1664671" cy="418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  <a:r>
              <a:rPr sz="800" spc="8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  <a:r>
              <a:rPr sz="800" spc="8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800" spc="8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414908" marR="0">
              <a:lnSpc>
                <a:spcPts val="977"/>
              </a:lnSpc>
              <a:spcBef>
                <a:spcPts val="10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10127868" y="5766572"/>
            <a:ext cx="1665814" cy="418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  <a:r>
              <a:rPr sz="800" spc="83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  <a:r>
              <a:rPr sz="800" spc="82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800" spc="8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459105" marR="0">
              <a:lnSpc>
                <a:spcPts val="977"/>
              </a:lnSpc>
              <a:spcBef>
                <a:spcPts val="10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961644" y="6318565"/>
            <a:ext cx="3554526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Trade: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Supply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Chain;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CF: Corporate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NIM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represents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  <a:r>
              <a:rPr sz="8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NIM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represents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Payments &amp; Cash Management (PCM)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46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961644" y="6684325"/>
            <a:ext cx="51606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ex-Markets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Interest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divided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average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Weighted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67604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NEW ZEALAND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DIVISION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82679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CASH PROFIT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DRIVERS: CONTINUING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 EXCLUDING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 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262002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FY20 CASH PROFIT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56720"/>
            <a:ext cx="55422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NZDm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64357" y="2056974"/>
            <a:ext cx="19793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Net interest income</a:t>
            </a:r>
            <a:r>
              <a:rPr sz="10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(NII)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00985" y="2368505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41145" y="2450166"/>
            <a:ext cx="5207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1,460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12335" y="249131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68138" y="2479503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64579" y="2472518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88842" y="2703531"/>
            <a:ext cx="45227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-139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051802" y="2757506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-88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823450" y="2750140"/>
            <a:ext cx="554085" cy="14900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439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123</a:t>
            </a:r>
          </a:p>
          <a:p>
            <a:pPr marL="0" marR="0">
              <a:lnSpc>
                <a:spcPts val="1210"/>
              </a:lnSpc>
              <a:spcBef>
                <a:spcPts val="392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-22%</a:t>
            </a:r>
          </a:p>
          <a:p>
            <a:pPr marL="90169" marR="0">
              <a:lnSpc>
                <a:spcPts val="1210"/>
              </a:lnSpc>
              <a:spcBef>
                <a:spcPts val="387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799318" y="2749505"/>
            <a:ext cx="573008" cy="1490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1,144</a:t>
            </a:r>
          </a:p>
          <a:p>
            <a:pPr marL="18922" marR="0">
              <a:lnSpc>
                <a:spcPts val="1210"/>
              </a:lnSpc>
              <a:spcBef>
                <a:spcPts val="3928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-22%</a:t>
            </a:r>
          </a:p>
          <a:p>
            <a:pPr marL="28701" marR="0">
              <a:lnSpc>
                <a:spcPts val="1210"/>
              </a:lnSpc>
              <a:spcBef>
                <a:spcPts val="387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007731" y="2819355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-65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923655" y="3070180"/>
            <a:ext cx="4522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-264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203827" y="3402158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967093" y="3402158"/>
            <a:ext cx="5540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-15%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51596" y="3402158"/>
            <a:ext cx="4032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828531" y="3402158"/>
            <a:ext cx="55281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269796" y="4048334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149475" y="4048334"/>
            <a:ext cx="618864" cy="344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6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113277" y="4048334"/>
            <a:ext cx="600917" cy="344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16679" y="4048334"/>
            <a:ext cx="904447" cy="344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143255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872482" y="4048334"/>
            <a:ext cx="904447" cy="344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152400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898134" y="4048334"/>
            <a:ext cx="764247" cy="496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</a:p>
          <a:p>
            <a:pPr marL="64007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</a:p>
          <a:p>
            <a:pPr marL="7772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845807" y="4048334"/>
            <a:ext cx="780945" cy="496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  <a:p>
            <a:pPr marL="0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</a:p>
          <a:p>
            <a:pPr marL="7772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819008" y="4048334"/>
            <a:ext cx="7486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751061" y="4048334"/>
            <a:ext cx="7939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51383" y="4588273"/>
            <a:ext cx="264430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2H20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CASH PROFIT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DRIVERS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42823" y="4842846"/>
            <a:ext cx="55422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NZDm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363721" y="4915109"/>
            <a:ext cx="19793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Net interest income</a:t>
            </a:r>
            <a:r>
              <a:rPr sz="10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(NII)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300985" y="5014550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304797" y="5036775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598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035797" y="5109927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947402" y="5094687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862818" y="5094941"/>
            <a:ext cx="39435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546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228720" y="5279091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-52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225797" y="5280615"/>
            <a:ext cx="29072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140197" y="5296490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-13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096000" y="5307666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-10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004681" y="5323541"/>
            <a:ext cx="2907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-8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051802" y="5334590"/>
            <a:ext cx="3714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-24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203191" y="5553386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-4%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011034" y="5553386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-9%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920481" y="5553386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-3%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8902954" y="5553386"/>
            <a:ext cx="4032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867645" y="5553386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-9%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862182" y="5553386"/>
            <a:ext cx="4641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-9%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257300" y="5927983"/>
            <a:ext cx="48951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149475" y="5927983"/>
            <a:ext cx="618864" cy="344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6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113277" y="5927983"/>
            <a:ext cx="600917" cy="344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916679" y="5927983"/>
            <a:ext cx="905998" cy="344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143255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872482" y="5927983"/>
            <a:ext cx="905998" cy="344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15240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margin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898134" y="5927983"/>
            <a:ext cx="764454" cy="497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</a:p>
          <a:p>
            <a:pPr marL="64007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</a:p>
          <a:p>
            <a:pPr marL="7772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845807" y="5927983"/>
            <a:ext cx="780945" cy="497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  <a:p>
            <a:pPr marL="0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</a:p>
          <a:p>
            <a:pPr marL="7772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819008" y="5927983"/>
            <a:ext cx="7500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751061" y="5927983"/>
            <a:ext cx="794118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913619" y="5927983"/>
            <a:ext cx="38172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0815193" y="5927983"/>
            <a:ext cx="48951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67604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NEW ZEALAND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DIVISION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856981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FINANCIAL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PERFORMANCE: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CONTINUING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OPERATIONS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EXCLUDING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LARGE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/ 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NOTABLE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ITEMS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0327" y="1834396"/>
            <a:ext cx="1249326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Balance sheet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4823" y="1834396"/>
            <a:ext cx="749037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31535" y="1834396"/>
            <a:ext cx="1363250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Expenses</a:t>
            </a:r>
            <a:r>
              <a:rPr sz="1100" b="1" spc="-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11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FTE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65492" y="1834396"/>
            <a:ext cx="1885686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Credit Quality / RWAs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03307" y="1834396"/>
            <a:ext cx="1597420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Profit</a:t>
            </a:r>
            <a:r>
              <a:rPr sz="1100" b="1" spc="-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Verdana"/>
                <a:cs typeface="Verdana"/>
              </a:rPr>
              <a:t>and Returns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4503" y="2136603"/>
            <a:ext cx="147945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NLAs</a:t>
            </a:r>
            <a:r>
              <a:rPr sz="1000" baseline="300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00" spc="38" baseline="30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(NZDb) &amp; </a:t>
            </a:r>
            <a:r>
              <a:rPr sz="1000" spc="-10" dirty="0">
                <a:solidFill>
                  <a:srgbClr val="FFFFFF"/>
                </a:solidFill>
                <a:latin typeface="Verdana"/>
                <a:cs typeface="Verdana"/>
              </a:rPr>
              <a:t>NIM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69945" y="2136603"/>
            <a:ext cx="209693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NII/OOI</a:t>
            </a:r>
            <a:r>
              <a:rPr sz="1000" baseline="300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000" spc="74" baseline="30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contribution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(NZDm)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55920" y="2136603"/>
            <a:ext cx="131651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Expenses</a:t>
            </a:r>
            <a:r>
              <a:rPr sz="1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(NZDm)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47788" y="2136603"/>
            <a:ext cx="172190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Provisions</a:t>
            </a:r>
            <a:r>
              <a:rPr sz="1000" spc="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(NZDm)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797795" y="2136603"/>
            <a:ext cx="14094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Cash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Profit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(NZDm)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221101" y="2417908"/>
            <a:ext cx="5207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3,396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105402" y="2417908"/>
            <a:ext cx="5207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3,286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72353" y="2417908"/>
            <a:ext cx="5207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1,289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256654" y="2417908"/>
            <a:ext cx="5207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1,354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05014" y="2439498"/>
            <a:ext cx="464043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7467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489315" y="2439498"/>
            <a:ext cx="464043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3505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342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73742" y="2439498"/>
            <a:ext cx="52071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1,460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757916" y="2439498"/>
            <a:ext cx="52071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1,144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299083" y="275789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766951" y="274849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125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235073" y="274290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126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807831" y="2756367"/>
            <a:ext cx="348379" cy="341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175</a:t>
            </a:r>
          </a:p>
          <a:p>
            <a:pPr marL="35051" marR="0">
              <a:lnSpc>
                <a:spcPts val="977"/>
              </a:lnSpc>
              <a:spcBef>
                <a:spcPts val="43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30884" y="2766728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355456" y="2781640"/>
            <a:ext cx="348379" cy="300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167</a:t>
            </a:r>
          </a:p>
          <a:p>
            <a:pPr marL="33528" marR="0">
              <a:lnSpc>
                <a:spcPts val="977"/>
              </a:lnSpc>
              <a:spcBef>
                <a:spcPts val="11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708515" y="279205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749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068447" y="2811866"/>
            <a:ext cx="1317169" cy="30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1,687</a:t>
            </a:r>
            <a:r>
              <a:rPr sz="800" spc="78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1,709</a:t>
            </a:r>
            <a:r>
              <a:rPr sz="800" spc="78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1,685</a:t>
            </a:r>
          </a:p>
          <a:p>
            <a:pPr marL="50545" marR="0">
              <a:lnSpc>
                <a:spcPts val="977"/>
              </a:lnSpc>
              <a:spcBef>
                <a:spcPts val="2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295</a:t>
            </a:r>
            <a:r>
              <a:rPr sz="800" spc="157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301</a:t>
            </a:r>
            <a:r>
              <a:rPr sz="800" spc="158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266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653785" y="282824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667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106667" y="281186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686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559550" y="282951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668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199243" y="282469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711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367148" y="2848442"/>
            <a:ext cx="450222" cy="289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1,601</a:t>
            </a:r>
          </a:p>
          <a:p>
            <a:pPr marL="50672" marR="0">
              <a:lnSpc>
                <a:spcPts val="980"/>
              </a:lnSpc>
              <a:spcBef>
                <a:spcPts val="1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242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200777" y="2871302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622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0690225" y="292578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598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80592" y="2952148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2.33%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248460" y="2953291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2.30%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716658" y="2954307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2.28%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184526" y="2960022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2.16%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181333" y="297277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546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933055" y="3135843"/>
            <a:ext cx="346473" cy="303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54</a:t>
            </a:r>
          </a:p>
          <a:p>
            <a:pPr marL="63626" marR="0">
              <a:lnSpc>
                <a:spcPts val="977"/>
              </a:lnSpc>
              <a:spcBef>
                <a:spcPts val="1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355203" y="318181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134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068447" y="3205693"/>
            <a:ext cx="1748924" cy="46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1,392</a:t>
            </a:r>
            <a:r>
              <a:rPr sz="800" spc="7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1,408</a:t>
            </a:r>
            <a:r>
              <a:rPr sz="800" spc="7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1,419</a:t>
            </a:r>
            <a:r>
              <a:rPr sz="800" spc="77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1,359</a:t>
            </a:r>
          </a:p>
          <a:p>
            <a:pPr marL="11557" marR="0">
              <a:lnSpc>
                <a:spcPts val="977"/>
              </a:lnSpc>
              <a:spcBef>
                <a:spcPts val="134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  <a:r>
              <a:rPr sz="800" spc="98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  <a:r>
              <a:rPr sz="800" spc="98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800" spc="97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478903" y="3204169"/>
            <a:ext cx="346474" cy="29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24</a:t>
            </a:r>
          </a:p>
          <a:p>
            <a:pPr marL="63627" marR="0">
              <a:lnSpc>
                <a:spcPts val="977"/>
              </a:lnSpc>
              <a:spcBef>
                <a:spcPts val="9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808973" y="320836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116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62316" y="3361141"/>
            <a:ext cx="424389" cy="360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  <a:p>
            <a:pPr marL="0" marR="0">
              <a:lnSpc>
                <a:spcPts val="977"/>
              </a:lnSpc>
              <a:spcBef>
                <a:spcPts val="53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408164" y="3404067"/>
            <a:ext cx="424389" cy="317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06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-8</a:t>
            </a:r>
          </a:p>
          <a:p>
            <a:pPr marL="0" marR="0">
              <a:lnSpc>
                <a:spcPts val="977"/>
              </a:lnSpc>
              <a:spcBef>
                <a:spcPts val="24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161534" y="3488141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5614161" y="3488141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067933" y="3488141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520560" y="3488141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92175" y="351049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260347" y="351049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727326" y="351049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195829" y="351049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669144" y="351049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159618" y="351049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0651870" y="351049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1142598" y="3510493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8316214" y="3559515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768842" y="3559515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990600" y="3874094"/>
            <a:ext cx="4086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NLAs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601977" y="3874094"/>
            <a:ext cx="46793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NIM%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3234182" y="3874094"/>
            <a:ext cx="31566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NII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691382" y="3874094"/>
            <a:ext cx="35692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OOI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686167" y="3874094"/>
            <a:ext cx="25817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8086343" y="3874094"/>
            <a:ext cx="28560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CP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7396606" y="4233881"/>
            <a:ext cx="1821593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Risk</a:t>
            </a:r>
            <a:r>
              <a:rPr sz="10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Weighted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Assets</a:t>
            </a:r>
            <a:r>
              <a:rPr sz="1000" spc="4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EOP</a:t>
            </a:r>
          </a:p>
          <a:p>
            <a:pPr marL="59893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(NZDb)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81812" y="4310081"/>
            <a:ext cx="18847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000" spc="3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Deposits</a:t>
            </a:r>
            <a:r>
              <a:rPr sz="1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(NZDb)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874264" y="4310081"/>
            <a:ext cx="208918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Business</a:t>
            </a:r>
            <a:r>
              <a:rPr sz="1000" spc="2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contribution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(NZDm)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5922264" y="4310081"/>
            <a:ext cx="3832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FTE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0212578" y="4310081"/>
            <a:ext cx="57966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Return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3068447" y="4771349"/>
            <a:ext cx="1316996" cy="17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1,687</a:t>
            </a:r>
            <a:r>
              <a:rPr sz="800" spc="78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1,709</a:t>
            </a:r>
            <a:r>
              <a:rPr sz="800" spc="78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1,685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4367148" y="4822276"/>
            <a:ext cx="450222" cy="397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1,601</a:t>
            </a:r>
          </a:p>
          <a:p>
            <a:pPr marL="11734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</a:p>
          <a:p>
            <a:pPr marL="50927" marR="0">
              <a:lnSpc>
                <a:spcPts val="89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469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5163946" y="4805258"/>
            <a:ext cx="1797056" cy="181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5,796</a:t>
            </a:r>
            <a:r>
              <a:rPr sz="800" spc="90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5,910</a:t>
            </a:r>
            <a:r>
              <a:rPr sz="800" spc="90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5,897</a:t>
            </a:r>
            <a:r>
              <a:rPr sz="800" spc="90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5,761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8422893" y="4825324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69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8890127" y="480525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9580118" y="4805258"/>
            <a:ext cx="962171" cy="16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5.76%</a:t>
            </a:r>
            <a:r>
              <a:rPr sz="800" spc="6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5.80%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7955533" y="484208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68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2236342" y="4896952"/>
            <a:ext cx="284624" cy="374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98</a:t>
            </a:r>
          </a:p>
          <a:p>
            <a:pPr marL="1777" marR="0">
              <a:lnSpc>
                <a:spcPts val="977"/>
              </a:lnSpc>
              <a:spcBef>
                <a:spcPts val="64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3185795" y="4903048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3619246" y="489365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3985005" y="4906096"/>
            <a:ext cx="348379" cy="279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89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</a:t>
            </a:r>
          </a:p>
          <a:p>
            <a:pPr marL="0" marR="0">
              <a:lnSpc>
                <a:spcPts val="92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484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1777619" y="4923749"/>
            <a:ext cx="283989" cy="355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94</a:t>
            </a:r>
          </a:p>
          <a:p>
            <a:pPr marL="1142" marR="0">
              <a:lnSpc>
                <a:spcPts val="977"/>
              </a:lnSpc>
              <a:spcBef>
                <a:spcPts val="54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7488301" y="492984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59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10513821" y="4916129"/>
            <a:ext cx="485668" cy="517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4.94%</a:t>
            </a:r>
          </a:p>
          <a:p>
            <a:pPr marL="22859" marR="0">
              <a:lnSpc>
                <a:spcPts val="845"/>
              </a:lnSpc>
              <a:spcBef>
                <a:spcPts val="1999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1.75%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58316" y="4963373"/>
            <a:ext cx="284980" cy="334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88</a:t>
            </a:r>
          </a:p>
          <a:p>
            <a:pPr marL="2133" marR="0">
              <a:lnSpc>
                <a:spcPts val="977"/>
              </a:lnSpc>
              <a:spcBef>
                <a:spcPts val="32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316989" y="4950927"/>
            <a:ext cx="285640" cy="341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</a:t>
            </a:r>
          </a:p>
          <a:p>
            <a:pPr marL="2794" marR="0">
              <a:lnSpc>
                <a:spcPts val="977"/>
              </a:lnSpc>
              <a:spcBef>
                <a:spcPts val="43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0980673" y="4961035"/>
            <a:ext cx="49549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4.58%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3118992" y="501430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458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3551809" y="500795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474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9602978" y="5183919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2.56%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10069703" y="5203096"/>
            <a:ext cx="429566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2.41%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11003280" y="5312189"/>
            <a:ext cx="439091" cy="580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1.56%</a:t>
            </a:r>
          </a:p>
          <a:p>
            <a:pPr marL="12191" marR="0">
              <a:lnSpc>
                <a:spcPts val="980"/>
              </a:lnSpc>
              <a:spcBef>
                <a:spcPts val="249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860450" y="5373329"/>
            <a:ext cx="282846" cy="36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45</a:t>
            </a:r>
          </a:p>
          <a:p>
            <a:pPr marL="0" marR="0">
              <a:lnSpc>
                <a:spcPts val="977"/>
              </a:lnSpc>
              <a:spcBef>
                <a:spcPts val="60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319783" y="5373329"/>
            <a:ext cx="282846" cy="36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45</a:t>
            </a:r>
          </a:p>
          <a:p>
            <a:pPr marL="0" marR="0">
              <a:lnSpc>
                <a:spcPts val="977"/>
              </a:lnSpc>
              <a:spcBef>
                <a:spcPts val="60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1778761" y="5369721"/>
            <a:ext cx="283040" cy="369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44</a:t>
            </a:r>
          </a:p>
          <a:p>
            <a:pPr marL="0" marR="0">
              <a:lnSpc>
                <a:spcPts val="977"/>
              </a:lnSpc>
              <a:spcBef>
                <a:spcPts val="64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2238120" y="5373329"/>
            <a:ext cx="282846" cy="362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41</a:t>
            </a:r>
          </a:p>
          <a:p>
            <a:pPr marL="0" marR="0">
              <a:lnSpc>
                <a:spcPts val="977"/>
              </a:lnSpc>
              <a:spcBef>
                <a:spcPts val="59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3068447" y="5377341"/>
            <a:ext cx="1316996" cy="17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1,223</a:t>
            </a:r>
            <a:r>
              <a:rPr sz="800" spc="7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1,228</a:t>
            </a:r>
            <a:r>
              <a:rPr sz="800" spc="7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1,188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4367148" y="5401777"/>
            <a:ext cx="450222" cy="490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1,127</a:t>
            </a:r>
          </a:p>
          <a:p>
            <a:pPr marL="11557" marR="0">
              <a:lnSpc>
                <a:spcPts val="980"/>
              </a:lnSpc>
              <a:spcBef>
                <a:spcPts val="160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739749" y="5729690"/>
            <a:ext cx="1900283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43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43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43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3059557" y="5729690"/>
            <a:ext cx="445033" cy="431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  <a:p>
            <a:pPr marL="0" marR="0">
              <a:lnSpc>
                <a:spcPts val="977"/>
              </a:lnSpc>
              <a:spcBef>
                <a:spcPts val="11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3513454" y="5729690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3946905" y="5729690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5128259" y="5729690"/>
            <a:ext cx="1868636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3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3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3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7368540" y="5729690"/>
            <a:ext cx="192413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49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4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4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9614916" y="5729690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10081894" y="5729690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10548493" y="5729690"/>
            <a:ext cx="4246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3643884" y="5998524"/>
            <a:ext cx="75926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4542409" y="5998524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9812146" y="5998524"/>
            <a:ext cx="121153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Revenue / Avg RWA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Return on Avg RWA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930554" y="6108253"/>
            <a:ext cx="59279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Transact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1910207" y="6108253"/>
            <a:ext cx="55340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Savings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930554" y="6281379"/>
            <a:ext cx="84020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961644" y="6476146"/>
            <a:ext cx="3271748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NLAs: Net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NII: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Interest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Income;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OOI: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 Operating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profit divided by average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Weighted Assets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414846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FINANCIAL</a:t>
            </a:r>
            <a:r>
              <a:rPr sz="2000" b="1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SNAPSHOT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85936" y="1747209"/>
            <a:ext cx="724867" cy="129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535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709"/>
              </a:lnSpc>
              <a:spcBef>
                <a:spcPts val="1188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3,577</a:t>
            </a:r>
          </a:p>
          <a:p>
            <a:pPr marL="0" marR="0">
              <a:lnSpc>
                <a:spcPts val="1706"/>
              </a:lnSpc>
              <a:spcBef>
                <a:spcPts val="1015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3,758</a:t>
            </a:r>
          </a:p>
          <a:p>
            <a:pPr marL="140207" marR="0">
              <a:lnSpc>
                <a:spcPts val="1706"/>
              </a:lnSpc>
              <a:spcBef>
                <a:spcPts val="1062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6.2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1861" y="1747209"/>
            <a:ext cx="1100290" cy="591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v FY19</a:t>
            </a:r>
          </a:p>
          <a:p>
            <a:pPr marL="192023" marR="0">
              <a:lnSpc>
                <a:spcPts val="1709"/>
              </a:lnSpc>
              <a:spcBef>
                <a:spcPts val="1188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-40%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9510" y="2083313"/>
            <a:ext cx="2283867" cy="255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9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Statutory</a:t>
            </a:r>
            <a:r>
              <a:rPr sz="14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Profit ($m)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9510" y="2418532"/>
            <a:ext cx="4368809" cy="623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Cash</a:t>
            </a:r>
            <a:r>
              <a:rPr sz="1400" b="1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Profit</a:t>
            </a:r>
            <a:r>
              <a:rPr sz="1400" b="1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(Continuing</a:t>
            </a:r>
            <a:r>
              <a:rPr sz="14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operations)</a:t>
            </a:r>
            <a:r>
              <a:rPr sz="1400" b="1" baseline="43071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1400" b="1" spc="-37" baseline="4307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($m)</a:t>
            </a:r>
          </a:p>
          <a:p>
            <a:pPr marL="4572" marR="0">
              <a:lnSpc>
                <a:spcPts val="1706"/>
              </a:lnSpc>
              <a:spcBef>
                <a:spcPts val="1062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Return</a:t>
            </a:r>
            <a:r>
              <a:rPr sz="14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4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  <a:r>
              <a:rPr sz="14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(%)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263885" y="2435664"/>
            <a:ext cx="718318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-42%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78542" y="2787327"/>
            <a:ext cx="888529" cy="606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-471bps</a:t>
            </a:r>
          </a:p>
          <a:p>
            <a:pPr marL="118871" marR="0">
              <a:lnSpc>
                <a:spcPts val="1706"/>
              </a:lnSpc>
              <a:spcBef>
                <a:spcPts val="1063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-42%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64082" y="3139117"/>
            <a:ext cx="255868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Earnings</a:t>
            </a:r>
            <a:r>
              <a:rPr sz="14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spc="-12" dirty="0">
                <a:solidFill>
                  <a:srgbClr val="595A5B"/>
                </a:solidFill>
                <a:latin typeface="Verdana"/>
                <a:cs typeface="Verdana"/>
              </a:rPr>
              <a:t>Per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 Share (cents)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13368" y="3139117"/>
            <a:ext cx="67069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132.7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4082" y="3554788"/>
            <a:ext cx="6821020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Cash</a:t>
            </a:r>
            <a:r>
              <a:rPr sz="1400" b="1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Profit</a:t>
            </a:r>
            <a:r>
              <a:rPr sz="1400" b="1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(Continuing</a:t>
            </a:r>
            <a:r>
              <a:rPr sz="14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operations)</a:t>
            </a:r>
            <a:r>
              <a:rPr sz="1400" b="1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ex.</a:t>
            </a:r>
            <a:r>
              <a:rPr sz="1400" b="1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  <a:r>
              <a:rPr sz="1400" b="1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1400" b="1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notable items</a:t>
            </a:r>
            <a:r>
              <a:rPr sz="1400" b="1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($m)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85936" y="3554788"/>
            <a:ext cx="723891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5,297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263885" y="3554788"/>
            <a:ext cx="718318" cy="67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-21%</a:t>
            </a:r>
          </a:p>
          <a:p>
            <a:pPr marL="50292" marR="0">
              <a:lnSpc>
                <a:spcPts val="1709"/>
              </a:lnSpc>
              <a:spcBef>
                <a:spcPts val="1563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-100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64082" y="3970025"/>
            <a:ext cx="2856809" cy="607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9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Dividend</a:t>
            </a:r>
            <a:r>
              <a:rPr sz="14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Per</a:t>
            </a:r>
            <a:r>
              <a:rPr sz="1400" b="1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Share (cents)</a:t>
            </a:r>
          </a:p>
          <a:p>
            <a:pPr marL="0" marR="0">
              <a:lnSpc>
                <a:spcPts val="1706"/>
              </a:lnSpc>
              <a:spcBef>
                <a:spcPts val="1065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Franking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44432" y="3970025"/>
            <a:ext cx="406365" cy="255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9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405748" y="4322376"/>
            <a:ext cx="684363" cy="606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100%</a:t>
            </a:r>
          </a:p>
          <a:p>
            <a:pPr marL="64007" marR="0">
              <a:lnSpc>
                <a:spcPts val="1706"/>
              </a:lnSpc>
              <a:spcBef>
                <a:spcPts val="1062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11.3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64082" y="4674039"/>
            <a:ext cx="3165362" cy="958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  <a:r>
              <a:rPr sz="14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Ratio</a:t>
            </a:r>
            <a:r>
              <a:rPr sz="14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(APRA Level</a:t>
            </a:r>
            <a:r>
              <a:rPr sz="14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2) (%)</a:t>
            </a:r>
          </a:p>
          <a:p>
            <a:pPr marL="0" marR="0">
              <a:lnSpc>
                <a:spcPts val="1706"/>
              </a:lnSpc>
              <a:spcBef>
                <a:spcPts val="1063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14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spc="-17" dirty="0">
                <a:solidFill>
                  <a:srgbClr val="595A5B"/>
                </a:solidFill>
                <a:latin typeface="Verdana"/>
                <a:cs typeface="Verdana"/>
              </a:rPr>
              <a:t>Tangible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 Assets</a:t>
            </a:r>
            <a:r>
              <a:rPr sz="14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spc="-12" dirty="0">
                <a:solidFill>
                  <a:srgbClr val="595A5B"/>
                </a:solidFill>
                <a:latin typeface="Verdana"/>
                <a:cs typeface="Verdana"/>
              </a:rPr>
              <a:t>Per</a:t>
            </a:r>
            <a:r>
              <a:rPr sz="14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  <a:r>
              <a:rPr sz="14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($)</a:t>
            </a:r>
          </a:p>
          <a:p>
            <a:pPr marL="0" marR="0">
              <a:lnSpc>
                <a:spcPts val="1706"/>
              </a:lnSpc>
              <a:spcBef>
                <a:spcPts val="933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Provision</a:t>
            </a:r>
            <a:r>
              <a:rPr sz="14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coverage</a:t>
            </a:r>
            <a:r>
              <a:rPr sz="14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ratio</a:t>
            </a:r>
            <a:r>
              <a:rPr sz="1400" baseline="42857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1400" spc="-196" baseline="4285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(%)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291318" y="4674039"/>
            <a:ext cx="661814" cy="606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-2bps</a:t>
            </a:r>
          </a:p>
          <a:p>
            <a:pPr marL="28955" marR="0">
              <a:lnSpc>
                <a:spcPts val="1706"/>
              </a:lnSpc>
              <a:spcBef>
                <a:spcPts val="1063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+2%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413368" y="5025829"/>
            <a:ext cx="670694" cy="606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20.04</a:t>
            </a:r>
          </a:p>
          <a:p>
            <a:pPr marL="56388" marR="0">
              <a:lnSpc>
                <a:spcPts val="1706"/>
              </a:lnSpc>
              <a:spcBef>
                <a:spcPts val="1062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1.39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202926" y="5377492"/>
            <a:ext cx="84012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+45bps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2823" y="6476146"/>
            <a:ext cx="440532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3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impact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Notable items, excludes discontinued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3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Collectively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assessed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provisions as a % of 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weighted assets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2042902" y="660020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11809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NEW ZEALAND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GEOGRAPHY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44796"/>
            <a:ext cx="307796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PROFIT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&amp; LOSS / BALANCE SHEET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29069" y="1744796"/>
            <a:ext cx="318836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DEPOSITS &amp; WHOLESALE FUNDING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06470" y="2380697"/>
            <a:ext cx="73043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Half Year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69535" y="2380697"/>
            <a:ext cx="912795" cy="521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311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Full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Year</a:t>
            </a:r>
          </a:p>
          <a:p>
            <a:pPr marL="0" marR="0">
              <a:lnSpc>
                <a:spcPts val="1210"/>
              </a:lnSpc>
              <a:spcBef>
                <a:spcPts val="138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01079" y="2376708"/>
            <a:ext cx="51081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NZDb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54918" y="2376708"/>
            <a:ext cx="612486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12890" y="2690398"/>
            <a:ext cx="1384666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TOTAL DEPOSITS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679556" y="2685825"/>
            <a:ext cx="558793" cy="1803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120.9</a:t>
            </a:r>
          </a:p>
          <a:p>
            <a:pPr marL="89916" marR="0">
              <a:lnSpc>
                <a:spcPts val="1210"/>
              </a:lnSpc>
              <a:spcBef>
                <a:spcPts val="90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98.3</a:t>
            </a:r>
          </a:p>
          <a:p>
            <a:pPr marL="117348" marR="0">
              <a:lnSpc>
                <a:spcPts val="1210"/>
              </a:lnSpc>
              <a:spcBef>
                <a:spcPts val="90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41.4</a:t>
            </a:r>
          </a:p>
          <a:p>
            <a:pPr marL="117348" marR="0">
              <a:lnSpc>
                <a:spcPts val="1210"/>
              </a:lnSpc>
              <a:spcBef>
                <a:spcPts val="95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40.3</a:t>
            </a:r>
          </a:p>
          <a:p>
            <a:pPr marL="117348" marR="0">
              <a:lnSpc>
                <a:spcPts val="1210"/>
              </a:lnSpc>
              <a:spcBef>
                <a:spcPts val="90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16.6</a:t>
            </a:r>
          </a:p>
          <a:p>
            <a:pPr marL="89916" marR="0">
              <a:lnSpc>
                <a:spcPts val="1210"/>
              </a:lnSpc>
              <a:spcBef>
                <a:spcPts val="90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22.6</a:t>
            </a:r>
          </a:p>
          <a:p>
            <a:pPr marL="198120" marR="0">
              <a:lnSpc>
                <a:spcPts val="1210"/>
              </a:lnSpc>
              <a:spcBef>
                <a:spcPts val="90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8.7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42823" y="2709881"/>
            <a:ext cx="5858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NZDm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268090" y="2709881"/>
            <a:ext cx="587761" cy="1073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  <a:p>
            <a:pPr marL="0" marR="0">
              <a:lnSpc>
                <a:spcPts val="1210"/>
              </a:lnSpc>
              <a:spcBef>
                <a:spcPts val="1127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1,992</a:t>
            </a:r>
          </a:p>
          <a:p>
            <a:pPr marL="18288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1,648</a:t>
            </a:r>
          </a:p>
          <a:p>
            <a:pPr marL="82550" marR="0">
              <a:lnSpc>
                <a:spcPts val="1210"/>
              </a:lnSpc>
              <a:spcBef>
                <a:spcPts val="114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344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16426" y="2709881"/>
            <a:ext cx="587760" cy="1073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4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0" marR="0">
              <a:lnSpc>
                <a:spcPts val="1210"/>
              </a:lnSpc>
              <a:spcBef>
                <a:spcPts val="1127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2,057</a:t>
            </a:r>
          </a:p>
          <a:p>
            <a:pPr marL="18288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1,581</a:t>
            </a:r>
          </a:p>
          <a:p>
            <a:pPr marL="82295" marR="0">
              <a:lnSpc>
                <a:spcPts val="1210"/>
              </a:lnSpc>
              <a:spcBef>
                <a:spcPts val="114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476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55971" y="2709881"/>
            <a:ext cx="557816" cy="106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83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4,049</a:t>
            </a:r>
          </a:p>
          <a:p>
            <a:pPr marL="15239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3,229</a:t>
            </a:r>
          </a:p>
          <a:p>
            <a:pPr marL="80771" marR="0">
              <a:lnSpc>
                <a:spcPts val="1210"/>
              </a:lnSpc>
              <a:spcBef>
                <a:spcPts val="10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820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17461" y="2959182"/>
            <a:ext cx="3310672" cy="460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Retail &amp; Commercial</a:t>
            </a:r>
            <a:r>
              <a:rPr sz="1000" b="1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(New Zealand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Division)</a:t>
            </a:r>
          </a:p>
          <a:p>
            <a:pPr marL="88392" marR="0">
              <a:lnSpc>
                <a:spcPts val="1210"/>
              </a:lnSpc>
              <a:spcBef>
                <a:spcPts val="90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42823" y="3002235"/>
            <a:ext cx="144136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  <a:r>
              <a:rPr sz="10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645152" y="3002235"/>
            <a:ext cx="557816" cy="1652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4,326</a:t>
            </a:r>
          </a:p>
          <a:p>
            <a:pPr marL="15239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3,232</a:t>
            </a:r>
          </a:p>
          <a:p>
            <a:pPr marL="18288" marR="0">
              <a:lnSpc>
                <a:spcPts val="1210"/>
              </a:lnSpc>
              <a:spcBef>
                <a:spcPts val="10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1,094</a:t>
            </a:r>
          </a:p>
          <a:p>
            <a:pPr marL="0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1,585</a:t>
            </a:r>
          </a:p>
          <a:p>
            <a:pPr marL="0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2,741</a:t>
            </a:r>
          </a:p>
          <a:p>
            <a:pPr marL="112776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99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26643" y="3294462"/>
            <a:ext cx="144635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1000" spc="6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617461" y="3496265"/>
            <a:ext cx="2126029" cy="728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39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1000" spc="6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bearing deposits</a:t>
            </a:r>
          </a:p>
          <a:p>
            <a:pPr marL="88392" marR="0">
              <a:lnSpc>
                <a:spcPts val="1210"/>
              </a:lnSpc>
              <a:spcBef>
                <a:spcPts val="90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Non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bearing deposits</a:t>
            </a:r>
          </a:p>
          <a:p>
            <a:pPr marL="0" marR="0">
              <a:lnSpc>
                <a:spcPts val="1210"/>
              </a:lnSpc>
              <a:spcBef>
                <a:spcPts val="90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42823" y="3586562"/>
            <a:ext cx="1973931" cy="136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391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</a:p>
          <a:p>
            <a:pPr marL="0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  <a:r>
              <a:rPr sz="10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</a:p>
          <a:p>
            <a:pPr marL="0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Profit</a:t>
            </a:r>
            <a:r>
              <a:rPr sz="10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before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provisions</a:t>
            </a:r>
          </a:p>
          <a:p>
            <a:pPr marL="0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10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impairment</a:t>
            </a:r>
            <a:r>
              <a:rPr sz="1000" b="1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charge</a:t>
            </a:r>
          </a:p>
          <a:p>
            <a:pPr marL="0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  <a:r>
              <a:rPr sz="1000" spc="5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 expense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336925" y="3883742"/>
            <a:ext cx="42218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828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985005" y="3883742"/>
            <a:ext cx="42218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908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355971" y="3878789"/>
            <a:ext cx="557816" cy="776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1,736</a:t>
            </a:r>
          </a:p>
          <a:p>
            <a:pPr marL="0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2,313</a:t>
            </a:r>
          </a:p>
          <a:p>
            <a:pPr marL="67055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401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268090" y="4175969"/>
            <a:ext cx="557816" cy="484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1,164</a:t>
            </a:r>
          </a:p>
          <a:p>
            <a:pPr marL="68834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232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16426" y="4175969"/>
            <a:ext cx="557816" cy="484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1,149</a:t>
            </a:r>
          </a:p>
          <a:p>
            <a:pPr marL="68579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169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705854" y="4301826"/>
            <a:ext cx="105593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617461" y="4570431"/>
            <a:ext cx="2126029" cy="99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39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1000" spc="6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bearing deposits</a:t>
            </a:r>
          </a:p>
          <a:p>
            <a:pPr marL="88392" marR="0">
              <a:lnSpc>
                <a:spcPts val="1210"/>
              </a:lnSpc>
              <a:spcBef>
                <a:spcPts val="90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Non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bearing deposits</a:t>
            </a:r>
          </a:p>
          <a:p>
            <a:pPr marL="0" marR="0">
              <a:lnSpc>
                <a:spcPts val="1210"/>
              </a:lnSpc>
              <a:spcBef>
                <a:spcPts val="904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WHOLESALE FUNDING</a:t>
            </a:r>
          </a:p>
          <a:p>
            <a:pPr marL="0" marR="0">
              <a:lnSpc>
                <a:spcPts val="1210"/>
              </a:lnSpc>
              <a:spcBef>
                <a:spcPts val="95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Short term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877677" y="4565859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9.6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350640" y="476055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255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998721" y="4760550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286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725923" y="475572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709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436742" y="475572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541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877677" y="4834337"/>
            <a:ext cx="35930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4.3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42823" y="5048078"/>
            <a:ext cx="9277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Cash profit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336925" y="5052904"/>
            <a:ext cx="42218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677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985005" y="5052904"/>
            <a:ext cx="42218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694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645152" y="5048078"/>
            <a:ext cx="557816" cy="77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1,933</a:t>
            </a:r>
          </a:p>
          <a:p>
            <a:pPr marL="0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133.3</a:t>
            </a:r>
          </a:p>
          <a:p>
            <a:pPr marL="0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109.2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355971" y="5048078"/>
            <a:ext cx="557816" cy="77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1,371</a:t>
            </a:r>
          </a:p>
          <a:p>
            <a:pPr marL="0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133.0</a:t>
            </a:r>
          </a:p>
          <a:p>
            <a:pPr marL="0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120.9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769472" y="5102942"/>
            <a:ext cx="467888" cy="460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28.0</a:t>
            </a:r>
          </a:p>
          <a:p>
            <a:pPr marL="89916" marR="0">
              <a:lnSpc>
                <a:spcPts val="1210"/>
              </a:lnSpc>
              <a:spcBef>
                <a:spcPts val="903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4.2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42823" y="5340305"/>
            <a:ext cx="2403815" cy="484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10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loans and advances (NZDb)</a:t>
            </a:r>
          </a:p>
          <a:p>
            <a:pPr marL="0" marR="0">
              <a:lnSpc>
                <a:spcPts val="1210"/>
              </a:lnSpc>
              <a:spcBef>
                <a:spcPts val="109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1000" b="1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deposits (NZDb)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268090" y="5344571"/>
            <a:ext cx="558793" cy="48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135.7</a:t>
            </a:r>
          </a:p>
          <a:p>
            <a:pPr marL="0" marR="0">
              <a:lnSpc>
                <a:spcPts val="1210"/>
              </a:lnSpc>
              <a:spcBef>
                <a:spcPts val="109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113.4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985005" y="5344571"/>
            <a:ext cx="422833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133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916426" y="5637206"/>
            <a:ext cx="557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120.9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617461" y="5644521"/>
            <a:ext cx="88075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Long term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769472" y="5639949"/>
            <a:ext cx="4678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23.8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274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sz="4200" b="1" dirty="0">
                <a:solidFill>
                  <a:srgbClr val="007DBA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sz="3800" spc="93" dirty="0">
                <a:solidFill>
                  <a:srgbClr val="004165"/>
                </a:solidFill>
                <a:latin typeface="Calibri"/>
                <a:cs typeface="Calibri"/>
              </a:rPr>
              <a:t>FULL</a:t>
            </a:r>
            <a:r>
              <a:rPr sz="3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80" dirty="0">
                <a:solidFill>
                  <a:srgbClr val="004165"/>
                </a:solidFill>
                <a:latin typeface="Calibri"/>
                <a:cs typeface="Calibri"/>
              </a:rPr>
              <a:t>YEAR</a:t>
            </a:r>
            <a:r>
              <a:rPr sz="3800" spc="12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33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2448" y="4336305"/>
            <a:ext cx="3143829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82" dirty="0">
                <a:solidFill>
                  <a:srgbClr val="004165"/>
                </a:solidFill>
                <a:latin typeface="Calibri"/>
                <a:cs typeface="Calibri"/>
              </a:rPr>
              <a:t>INVESTOR</a:t>
            </a:r>
            <a:r>
              <a:rPr sz="1800" b="1" spc="123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94" dirty="0">
                <a:solidFill>
                  <a:srgbClr val="004165"/>
                </a:solidFill>
                <a:latin typeface="Calibri"/>
                <a:cs typeface="Calibri"/>
              </a:rPr>
              <a:t>DISCUSSION</a:t>
            </a:r>
            <a:r>
              <a:rPr sz="1800" b="1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46" dirty="0">
                <a:solidFill>
                  <a:srgbClr val="004165"/>
                </a:solidFill>
                <a:latin typeface="Calibri"/>
                <a:cs typeface="Calibri"/>
              </a:rPr>
              <a:t>PACK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25073" y="4621293"/>
            <a:ext cx="1194657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85" dirty="0">
                <a:solidFill>
                  <a:srgbClr val="004165"/>
                </a:solidFill>
                <a:latin typeface="Calibri"/>
                <a:cs typeface="Calibri"/>
              </a:rPr>
              <a:t>TREASURY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39844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REGULATORY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0216" y="1086047"/>
            <a:ext cx="16338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UPDATE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3089" y="1363067"/>
            <a:ext cx="207483" cy="171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5301" y="1350252"/>
            <a:ext cx="5204654" cy="329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Level 2 CET1 ratio</a:t>
            </a:r>
            <a:r>
              <a:rPr sz="95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11.3%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(~11.4%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pro-forma) and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16.7%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on an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Internationally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Comparable</a:t>
            </a:r>
            <a:r>
              <a:rPr sz="95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basis</a:t>
            </a:r>
            <a:r>
              <a:rPr sz="1000" baseline="30315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),</a:t>
            </a:r>
            <a:r>
              <a:rPr sz="95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which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95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well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excess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‘Unquestionably</a:t>
            </a:r>
            <a:r>
              <a:rPr sz="95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Strong’ benchmark</a:t>
            </a:r>
            <a:r>
              <a:rPr sz="1000" baseline="30315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72097" y="1456760"/>
            <a:ext cx="477433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APRA</a:t>
            </a:r>
            <a:r>
              <a:rPr sz="12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LEVEL</a:t>
            </a:r>
            <a:r>
              <a:rPr sz="12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2 COMMON EQUITY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TIER 1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RATIO (CET1)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9497" y="1705967"/>
            <a:ext cx="207483" cy="171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80185" y="1693152"/>
            <a:ext cx="2419594" cy="184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impacts</a:t>
            </a:r>
            <a:r>
              <a:rPr sz="95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-29bps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for the half;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51676" y="1766271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24381" y="1905611"/>
            <a:ext cx="207483" cy="171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96619" y="1892796"/>
            <a:ext cx="4475948" cy="329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Comprises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$669m CP, $395m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95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$3.9b of CRWA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migration</a:t>
            </a:r>
            <a:r>
              <a:rPr sz="95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(mainly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Institutional)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548493" y="2029354"/>
            <a:ext cx="108943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2C2D2E"/>
                </a:solidFill>
                <a:latin typeface="Verdana"/>
                <a:cs typeface="Verdana"/>
              </a:rPr>
              <a:t>Pro-Forma CET1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489056" y="2166207"/>
            <a:ext cx="1208444" cy="589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484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2C2D2E"/>
                </a:solidFill>
                <a:latin typeface="Verdana"/>
                <a:cs typeface="Verdana"/>
              </a:rPr>
              <a:t>ratio</a:t>
            </a:r>
            <a:r>
              <a:rPr sz="900" spc="-14" dirty="0">
                <a:solidFill>
                  <a:srgbClr val="2C2D2E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2C2D2E"/>
                </a:solidFill>
                <a:latin typeface="Verdana"/>
                <a:cs typeface="Verdana"/>
              </a:rPr>
              <a:t>of</a:t>
            </a:r>
            <a:r>
              <a:rPr sz="900" spc="-10" dirty="0">
                <a:solidFill>
                  <a:srgbClr val="2C2D2E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2C2D2E"/>
                </a:solidFill>
                <a:latin typeface="Verdana"/>
                <a:cs typeface="Verdana"/>
              </a:rPr>
              <a:t>~11.4%</a:t>
            </a:r>
          </a:p>
          <a:p>
            <a:pPr marL="0" marR="0">
              <a:lnSpc>
                <a:spcPts val="1081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2C2D2E"/>
                </a:solidFill>
                <a:latin typeface="Verdana"/>
                <a:cs typeface="Verdana"/>
              </a:rPr>
              <a:t>with conversion</a:t>
            </a:r>
            <a:r>
              <a:rPr sz="900" spc="37" dirty="0">
                <a:solidFill>
                  <a:srgbClr val="2C2D2E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2C2D2E"/>
                </a:solidFill>
                <a:latin typeface="Verdana"/>
                <a:cs typeface="Verdana"/>
              </a:rPr>
              <a:t>of</a:t>
            </a:r>
          </a:p>
          <a:p>
            <a:pPr marL="25908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2C2D2E"/>
                </a:solidFill>
                <a:latin typeface="Verdana"/>
                <a:cs typeface="Verdana"/>
              </a:rPr>
              <a:t>NZ$500m Capital</a:t>
            </a:r>
          </a:p>
          <a:p>
            <a:pPr marL="393192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2C2D2E"/>
                </a:solidFill>
                <a:latin typeface="Verdana"/>
                <a:cs typeface="Verdana"/>
              </a:rPr>
              <a:t>Note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09497" y="2250289"/>
            <a:ext cx="207483" cy="8590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  <a:p>
            <a:pPr marL="0" marR="0">
              <a:lnSpc>
                <a:spcPts val="1052"/>
              </a:lnSpc>
              <a:spcBef>
                <a:spcPts val="1647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  <a:p>
            <a:pPr marL="0" marR="0">
              <a:lnSpc>
                <a:spcPts val="1052"/>
              </a:lnSpc>
              <a:spcBef>
                <a:spcPts val="1609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80185" y="2237474"/>
            <a:ext cx="4817388" cy="329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The above</a:t>
            </a:r>
            <a:r>
              <a:rPr sz="95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were</a:t>
            </a:r>
            <a:r>
              <a:rPr sz="95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partially</a:t>
            </a:r>
            <a:r>
              <a:rPr sz="950" spc="5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offset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by a</a:t>
            </a:r>
            <a:r>
              <a:rPr sz="95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reduction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underlying CRWA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$13.9b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(~+36bps)</a:t>
            </a:r>
            <a:r>
              <a:rPr sz="95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predominantly</a:t>
            </a:r>
            <a:r>
              <a:rPr sz="95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the International</a:t>
            </a:r>
            <a:r>
              <a:rPr sz="95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80185" y="2580374"/>
            <a:ext cx="4998528" cy="329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Underlying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non-CRWA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increased</a:t>
            </a:r>
            <a:r>
              <a:rPr sz="95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$7.4b (-19bps),</a:t>
            </a:r>
            <a:r>
              <a:rPr sz="95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95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95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Rate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the Banking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Book (IRRBB)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from higher volatility</a:t>
            </a:r>
            <a:r>
              <a:rPr sz="950" spc="6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increased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liquid</a:t>
            </a:r>
            <a:r>
              <a:rPr sz="95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assets.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80185" y="2924798"/>
            <a:ext cx="4863463" cy="329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Completion</a:t>
            </a:r>
            <a:r>
              <a:rPr sz="95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announced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asset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sale</a:t>
            </a:r>
            <a:r>
              <a:rPr sz="95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UDC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added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10bps to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the Level 2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</a:p>
          <a:p>
            <a:pPr marL="0" marR="0">
              <a:lnSpc>
                <a:spcPts val="1140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ratio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451090" y="3212297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0.81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3089" y="3282038"/>
            <a:ext cx="207483" cy="859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  <a:p>
            <a:pPr marL="0" marR="0">
              <a:lnSpc>
                <a:spcPts val="1052"/>
              </a:lnSpc>
              <a:spcBef>
                <a:spcPts val="160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  <a:p>
            <a:pPr marL="0" marR="0">
              <a:lnSpc>
                <a:spcPts val="1052"/>
              </a:lnSpc>
              <a:spcBef>
                <a:spcPts val="1609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65301" y="3269222"/>
            <a:ext cx="5116766" cy="329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CET1 ratio</a:t>
            </a:r>
            <a:r>
              <a:rPr sz="95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95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broadly</a:t>
            </a:r>
            <a:r>
              <a:rPr sz="95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restored to Sep-19 levels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(pre COVID-19)</a:t>
            </a:r>
            <a:r>
              <a:rPr sz="95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despite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absorbing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76bps</a:t>
            </a:r>
            <a:r>
              <a:rPr sz="95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credit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impacts</a:t>
            </a:r>
            <a:r>
              <a:rPr sz="95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($2.7b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CIC and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$6.5b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CRWA</a:t>
            </a:r>
            <a:r>
              <a:rPr sz="95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Migration)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345421" y="3326597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310748" y="3372251"/>
            <a:ext cx="351131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0.10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471792" y="3415370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11.36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207495" y="3434547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11.34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925054" y="3557290"/>
            <a:ext cx="385134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-0.17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398129" y="3577609"/>
            <a:ext cx="385134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-0.02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65301" y="3612503"/>
            <a:ext cx="4980626" cy="329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APRA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Level 1 CET1 ratio</a:t>
            </a:r>
            <a:r>
              <a:rPr sz="95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11.2%.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Level 1 primarily</a:t>
            </a:r>
            <a:r>
              <a:rPr sz="95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comprises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BGL (the</a:t>
            </a:r>
          </a:p>
          <a:p>
            <a:pPr marL="0" marR="0">
              <a:lnSpc>
                <a:spcPts val="1140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Parent including</a:t>
            </a:r>
            <a:r>
              <a:rPr sz="95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offshore branches)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but excludes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offshore banking</a:t>
            </a:r>
            <a:r>
              <a:rPr sz="95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subsidiaries</a:t>
            </a:r>
            <a:r>
              <a:rPr sz="1000" baseline="30315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743310" y="3607013"/>
            <a:ext cx="4306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-0.07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795382" y="3635715"/>
            <a:ext cx="4306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-0.14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872981" y="3673114"/>
            <a:ext cx="385134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-0.10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65301" y="3956927"/>
            <a:ext cx="4628856" cy="184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Leverage ratio</a:t>
            </a:r>
            <a:r>
              <a:rPr sz="95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5.4%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(or 6.0% on an</a:t>
            </a:r>
            <a:r>
              <a:rPr sz="95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Internationally</a:t>
            </a:r>
            <a:r>
              <a:rPr sz="95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Comparable</a:t>
            </a:r>
            <a:r>
              <a:rPr sz="95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basis)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945503" y="399106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10.76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862061" y="4142888"/>
            <a:ext cx="145408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9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impact of -29bps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93089" y="4162495"/>
            <a:ext cx="9050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2C2D2E"/>
                </a:solidFill>
                <a:latin typeface="Verdana"/>
                <a:cs typeface="Verdana"/>
              </a:rPr>
              <a:t>Dividend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93089" y="4413227"/>
            <a:ext cx="207483" cy="3713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  <a:p>
            <a:pPr marL="0" marR="0">
              <a:lnSpc>
                <a:spcPts val="1052"/>
              </a:lnSpc>
              <a:spcBef>
                <a:spcPts val="469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65301" y="4400411"/>
            <a:ext cx="4971756" cy="184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Interim Dividend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25 cps</a:t>
            </a:r>
            <a:r>
              <a:rPr sz="95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paid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95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September (~10.6%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DRP/BOP</a:t>
            </a:r>
            <a:r>
              <a:rPr sz="95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participation)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65301" y="4600055"/>
            <a:ext cx="5074646" cy="329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Final</a:t>
            </a:r>
            <a:r>
              <a:rPr sz="95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Dividend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35 cps fully</a:t>
            </a:r>
            <a:r>
              <a:rPr sz="95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franked representing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49% DPOR on 2H20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statutory</a:t>
            </a:r>
          </a:p>
          <a:p>
            <a:pPr marL="0" marR="0">
              <a:lnSpc>
                <a:spcPts val="1140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earnings.</a:t>
            </a:r>
            <a:r>
              <a:rPr sz="95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 Cash</a:t>
            </a:r>
            <a:r>
              <a:rPr sz="95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ex LNI basis,</a:t>
            </a:r>
            <a:r>
              <a:rPr sz="95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Final</a:t>
            </a:r>
            <a:r>
              <a:rPr sz="95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20 Dividend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represents ~35% DPOR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93089" y="4950657"/>
            <a:ext cx="175276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2C2D2E"/>
                </a:solidFill>
                <a:latin typeface="Verdana"/>
                <a:cs typeface="Verdana"/>
              </a:rPr>
              <a:t>Regulatory Update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93089" y="5201389"/>
            <a:ext cx="207483" cy="171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65301" y="5188573"/>
            <a:ext cx="5115893" cy="473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APRA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95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extended the exemption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to treat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95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granted repayment deferrals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as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part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COVID-19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support package</a:t>
            </a:r>
            <a:r>
              <a:rPr sz="95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as</a:t>
            </a:r>
            <a:r>
              <a:rPr sz="95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restructured for capital</a:t>
            </a:r>
            <a:r>
              <a:rPr sz="950" spc="5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treatment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purposes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until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31 March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2021 at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95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latest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55409" y="5391170"/>
            <a:ext cx="952265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Sep-19</a:t>
            </a:r>
            <a:r>
              <a:rPr sz="800" spc="972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Mar-20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344409" y="5391170"/>
            <a:ext cx="596601" cy="396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392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Cash</a:t>
            </a:r>
          </a:p>
          <a:p>
            <a:pPr marL="102108" marR="0">
              <a:lnSpc>
                <a:spcPts val="898"/>
              </a:lnSpc>
              <a:spcBef>
                <a:spcPts val="6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Profit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(ex.</a:t>
            </a:r>
            <a:r>
              <a:rPr sz="800" spc="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CIC)</a:t>
            </a:r>
            <a:r>
              <a:rPr sz="800" baseline="30000" dirty="0">
                <a:solidFill>
                  <a:srgbClr val="595A5B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895590" y="5391170"/>
            <a:ext cx="441145" cy="396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91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CIC</a:t>
            </a:r>
          </a:p>
          <a:p>
            <a:pPr marL="0" marR="0">
              <a:lnSpc>
                <a:spcPts val="898"/>
              </a:lnSpc>
              <a:spcBef>
                <a:spcPts val="6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(net</a:t>
            </a:r>
            <a:r>
              <a:rPr sz="800" spc="1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of</a:t>
            </a:r>
          </a:p>
          <a:p>
            <a:pPr marL="60959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tax)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317738" y="5391170"/>
            <a:ext cx="2402298" cy="51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Net</a:t>
            </a:r>
            <a:r>
              <a:rPr sz="800" spc="1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DTA</a:t>
            </a:r>
          </a:p>
          <a:p>
            <a:pPr marL="36576" marR="0">
              <a:lnSpc>
                <a:spcPts val="898"/>
              </a:lnSpc>
              <a:spcBef>
                <a:spcPts val="6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on</a:t>
            </a:r>
            <a:r>
              <a:rPr sz="800" spc="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CIC</a:t>
            </a:r>
            <a:r>
              <a:rPr sz="800" spc="605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Migration</a:t>
            </a:r>
            <a:r>
              <a:rPr sz="800" spc="22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Business</a:t>
            </a:r>
            <a:r>
              <a:rPr sz="800" spc="11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Dividends</a:t>
            </a:r>
            <a:r>
              <a:rPr sz="800" spc="52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Divest-</a:t>
            </a:r>
          </a:p>
          <a:p>
            <a:pPr marL="1023746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sz="800" spc="10" dirty="0">
                <a:solidFill>
                  <a:srgbClr val="595A5B"/>
                </a:solidFill>
                <a:latin typeface="Arial"/>
                <a:cs typeface="Arial"/>
              </a:rPr>
              <a:t>RWA</a:t>
            </a:r>
            <a:r>
              <a:rPr sz="800" spc="140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(net</a:t>
            </a:r>
            <a:r>
              <a:rPr sz="800" spc="1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of</a:t>
            </a:r>
            <a:r>
              <a:rPr sz="800" spc="127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ments</a:t>
            </a:r>
          </a:p>
          <a:p>
            <a:pPr marL="906398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Movement</a:t>
            </a:r>
            <a:r>
              <a:rPr sz="800" spc="64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DRP)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887968" y="5391170"/>
            <a:ext cx="1353516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Risk</a:t>
            </a:r>
            <a:r>
              <a:rPr sz="800" spc="82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Underlying</a:t>
            </a:r>
            <a:r>
              <a:rPr sz="800" spc="35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Interim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0279126" y="5391170"/>
            <a:ext cx="408979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Asset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737468" y="5392422"/>
            <a:ext cx="396576" cy="150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1200" baseline="-43636" dirty="0">
                <a:solidFill>
                  <a:srgbClr val="595A5B"/>
                </a:solidFill>
                <a:latin typeface="Arial"/>
                <a:cs typeface="Arial"/>
              </a:rPr>
              <a:t>Other</a:t>
            </a:r>
            <a:r>
              <a:rPr sz="550" dirty="0">
                <a:solidFill>
                  <a:srgbClr val="595A5B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1191620" y="5391170"/>
            <a:ext cx="481658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Sep-20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93089" y="5690592"/>
            <a:ext cx="207483" cy="171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65301" y="5677777"/>
            <a:ext cx="4639558" cy="473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APRA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will</a:t>
            </a:r>
            <a:r>
              <a:rPr sz="95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commence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consultation</a:t>
            </a:r>
            <a:r>
              <a:rPr sz="950" spc="6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on capital</a:t>
            </a:r>
            <a:r>
              <a:rPr sz="95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reforms incorporating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APRA’s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unquestionably</a:t>
            </a:r>
            <a:r>
              <a:rPr sz="95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strong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framework, Basel</a:t>
            </a:r>
            <a:r>
              <a:rPr sz="95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III</a:t>
            </a:r>
            <a:r>
              <a:rPr sz="95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to improve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transparency,</a:t>
            </a:r>
            <a:r>
              <a:rPr sz="95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comparability</a:t>
            </a:r>
            <a:r>
              <a:rPr sz="950" spc="6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flexibility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39367" y="6210361"/>
            <a:ext cx="10226237" cy="649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Internationally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Comparable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methodology aligns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APRA’s information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paper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entitled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Comparison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Study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(13 July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2015).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B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asel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III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Comparable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ratios do not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estimate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Basel I capital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floor</a:t>
            </a:r>
            <a:r>
              <a:rPr sz="800" spc="28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. 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APRA information paper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“Strengthening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system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resilience</a:t>
            </a:r>
            <a:r>
              <a:rPr sz="8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establishing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unquestionably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strong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ratios” released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July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2017.</a:t>
            </a:r>
            <a:r>
              <a:rPr sz="800" spc="27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Basel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III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APS330 Pillar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disclosures</a:t>
            </a:r>
            <a:r>
              <a:rPr sz="800" spc="26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 Excludes large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notable items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one-off items</a:t>
            </a:r>
            <a:r>
              <a:rPr sz="800" spc="28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 Other impacts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deductions (which mainly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comprises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movement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retained earnings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deconsolidated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entities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capitalised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software),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imposts,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movements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non-cash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earnings, net foreign currency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translation and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impacts 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large/notable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adjustments (non-capital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deduction related)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51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39844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REGULATORY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1508" y="1384497"/>
            <a:ext cx="243592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APRA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LEVEL</a:t>
            </a:r>
            <a:r>
              <a:rPr sz="12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1 CET1 RATIO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2897" y="1694262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21333" y="2142318"/>
            <a:ext cx="71065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Level 2:</a:t>
            </a:r>
          </a:p>
          <a:p>
            <a:pPr marL="7622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10.76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54928" y="2148160"/>
            <a:ext cx="710653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Level 2:</a:t>
            </a:r>
          </a:p>
          <a:p>
            <a:pPr marL="7620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11.34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05142" y="2179529"/>
            <a:ext cx="298552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APRA</a:t>
            </a:r>
            <a:r>
              <a:rPr sz="1000" b="1" spc="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  <a:r>
              <a:rPr sz="1000" b="1" spc="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2 VS</a:t>
            </a:r>
            <a:r>
              <a:rPr sz="10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  <a:r>
              <a:rPr sz="1000" b="1" spc="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1 CET1</a:t>
            </a:r>
            <a:r>
              <a:rPr sz="10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RATIOS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33202" y="2179529"/>
            <a:ext cx="41223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Bps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8796" y="2617937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11.35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50414" y="2617429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0.71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05142" y="2640106"/>
            <a:ext cx="1847488" cy="855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Level 2 HoH mvmt</a:t>
            </a:r>
          </a:p>
          <a:p>
            <a:pPr marL="0" marR="0">
              <a:lnSpc>
                <a:spcPts val="1210"/>
              </a:lnSpc>
              <a:spcBef>
                <a:spcPts val="58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Level 1 HoH mvmt</a:t>
            </a:r>
          </a:p>
          <a:p>
            <a:pPr marL="0" marR="0">
              <a:lnSpc>
                <a:spcPts val="1210"/>
              </a:lnSpc>
              <a:spcBef>
                <a:spcPts val="52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Level 2 vs Level 1 Mvmt</a:t>
            </a:r>
          </a:p>
          <a:p>
            <a:pPr marL="0" marR="0">
              <a:lnSpc>
                <a:spcPts val="1213"/>
              </a:lnSpc>
              <a:spcBef>
                <a:spcPts val="527"/>
              </a:spcBef>
              <a:spcAft>
                <a:spcPts val="0"/>
              </a:spcAft>
            </a:pPr>
            <a:r>
              <a:rPr sz="1000" b="1" i="1" dirty="0">
                <a:solidFill>
                  <a:srgbClr val="595A5B"/>
                </a:solidFill>
                <a:latin typeface="Verdana"/>
                <a:cs typeface="Verdana"/>
              </a:rPr>
              <a:t>Explained</a:t>
            </a:r>
            <a:r>
              <a:rPr sz="1000" b="1" i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i="1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672826" y="2640106"/>
            <a:ext cx="332689" cy="63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58</a:t>
            </a:r>
          </a:p>
          <a:p>
            <a:pPr marL="0" marR="0">
              <a:lnSpc>
                <a:spcPts val="1210"/>
              </a:lnSpc>
              <a:spcBef>
                <a:spcPts val="58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56</a:t>
            </a:r>
          </a:p>
          <a:p>
            <a:pPr marL="45719" marR="0">
              <a:lnSpc>
                <a:spcPts val="1210"/>
              </a:lnSpc>
              <a:spcBef>
                <a:spcPts val="52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08602" y="285568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37885" y="2892257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970142" y="289200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11.20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615819" y="3093359"/>
            <a:ext cx="385134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-0.16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180842" y="3166511"/>
            <a:ext cx="385134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-0.04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46246" y="3295162"/>
            <a:ext cx="385134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-0.07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51146" y="3323041"/>
            <a:ext cx="4306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-0.16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27645" y="3511472"/>
            <a:ext cx="900077" cy="205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Cash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Profit</a:t>
            </a:r>
            <a:r>
              <a:rPr sz="1000" baseline="432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672826" y="3524967"/>
            <a:ext cx="332255" cy="412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  <a:p>
            <a:pPr marL="0" marR="0">
              <a:lnSpc>
                <a:spcPts val="1210"/>
              </a:lnSpc>
              <a:spcBef>
                <a:spcPts val="579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327645" y="3745947"/>
            <a:ext cx="1271782" cy="412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Asset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Divestment</a:t>
            </a:r>
          </a:p>
          <a:p>
            <a:pPr marL="0" marR="0">
              <a:lnSpc>
                <a:spcPts val="1213"/>
              </a:lnSpc>
              <a:spcBef>
                <a:spcPts val="57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676779" y="3815736"/>
            <a:ext cx="145408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9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impact of -27bps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53641" y="391765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10.64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642345" y="3966621"/>
            <a:ext cx="39354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-18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141718" y="4458798"/>
            <a:ext cx="4310003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  <a:r>
              <a:rPr sz="1000" spc="648" dirty="0">
                <a:solidFill>
                  <a:srgbClr val="595A5B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Level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 includes Cash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earnings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RWA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movement</a:t>
            </a:r>
            <a:r>
              <a:rPr sz="10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subsidiaries (e.g. ANZ Bank New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Zealand) that are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outside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</a:p>
          <a:p>
            <a:pPr marL="1722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Level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541140" y="4786589"/>
            <a:ext cx="5905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+56bps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141718" y="5016582"/>
            <a:ext cx="4328322" cy="191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  <a:r>
              <a:rPr sz="1000" spc="648" dirty="0">
                <a:solidFill>
                  <a:srgbClr val="595A5B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Level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 CET1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ratio HoH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+2bps higher than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Level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1: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598918" y="5271090"/>
            <a:ext cx="3949987" cy="49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  <a:r>
              <a:rPr sz="1000" spc="648" dirty="0">
                <a:solidFill>
                  <a:srgbClr val="595A5B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+20bps due to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retention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earnings and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benefits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</a:p>
          <a:p>
            <a:pPr marL="172211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UDC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asset</a:t>
            </a:r>
            <a:r>
              <a:rPr sz="10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sale</a:t>
            </a:r>
            <a:r>
              <a:rPr sz="10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ANZ NZ and not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remitted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 dividends</a:t>
            </a:r>
          </a:p>
          <a:p>
            <a:pPr marL="172211" marR="0">
              <a:lnSpc>
                <a:spcPts val="1199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into the Level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 entity;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74471" y="5646643"/>
            <a:ext cx="481658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Sep-19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442974" y="5646643"/>
            <a:ext cx="1128526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Mar-20</a:t>
            </a:r>
            <a:r>
              <a:rPr sz="800" spc="97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Cash Profit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629535" y="5646643"/>
            <a:ext cx="328247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CIC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100451" y="5646643"/>
            <a:ext cx="543268" cy="27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Net</a:t>
            </a:r>
            <a:r>
              <a:rPr sz="800" spc="1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DTA</a:t>
            </a:r>
          </a:p>
          <a:p>
            <a:pPr marL="36829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on</a:t>
            </a:r>
            <a:r>
              <a:rPr sz="800" spc="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CIC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761232" y="5646643"/>
            <a:ext cx="351102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Risk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183379" y="5646643"/>
            <a:ext cx="640504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Underlying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833239" y="5646643"/>
            <a:ext cx="464457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Interim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408929" y="5646643"/>
            <a:ext cx="444201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Other</a:t>
            </a:r>
            <a:r>
              <a:rPr sz="800" baseline="29999" dirty="0">
                <a:solidFill>
                  <a:srgbClr val="595A5B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955157" y="5646643"/>
            <a:ext cx="481658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Sep-20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944877" y="5768563"/>
            <a:ext cx="1181563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(ex.</a:t>
            </a:r>
            <a:r>
              <a:rPr sz="800" spc="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CIC)</a:t>
            </a:r>
            <a:r>
              <a:rPr sz="800" baseline="29999" dirty="0">
                <a:solidFill>
                  <a:srgbClr val="595A5B"/>
                </a:solidFill>
                <a:latin typeface="Arial"/>
                <a:cs typeface="Arial"/>
              </a:rPr>
              <a:t>1</a:t>
            </a:r>
            <a:r>
              <a:rPr sz="800" spc="539" baseline="29999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(net</a:t>
            </a:r>
            <a:r>
              <a:rPr sz="800" spc="1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of</a:t>
            </a:r>
            <a:r>
              <a:rPr sz="800" spc="1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tax)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651503" y="5768563"/>
            <a:ext cx="1712678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Migration</a:t>
            </a:r>
            <a:r>
              <a:rPr sz="800" spc="939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Business</a:t>
            </a:r>
            <a:r>
              <a:rPr sz="800" spc="835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Dividends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598918" y="5830754"/>
            <a:ext cx="3741118" cy="191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JONKG+Wingdings"/>
                <a:cs typeface="AJONKG+Wingdings"/>
              </a:rPr>
              <a:t>.</a:t>
            </a:r>
            <a:r>
              <a:rPr sz="1000" spc="648" dirty="0">
                <a:solidFill>
                  <a:srgbClr val="595A5B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Largely offset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18bps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L1 benefit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(not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L2)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187952" y="5890207"/>
            <a:ext cx="629086" cy="274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347" marR="0">
              <a:lnSpc>
                <a:spcPts val="900"/>
              </a:lnSpc>
              <a:spcBef>
                <a:spcPts val="0"/>
              </a:spcBef>
              <a:spcAft>
                <a:spcPts val="0"/>
              </a:spcAft>
            </a:pPr>
            <a:r>
              <a:rPr sz="800" spc="10" dirty="0">
                <a:solidFill>
                  <a:srgbClr val="595A5B"/>
                </a:solidFill>
                <a:latin typeface="Arial"/>
                <a:cs typeface="Arial"/>
              </a:rPr>
              <a:t>RWA</a:t>
            </a:r>
          </a:p>
          <a:p>
            <a:pPr marL="0" marR="0">
              <a:lnSpc>
                <a:spcPts val="898"/>
              </a:lnSpc>
              <a:spcBef>
                <a:spcPts val="6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Movement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845430" y="5890207"/>
            <a:ext cx="441392" cy="274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(net</a:t>
            </a:r>
            <a:r>
              <a:rPr sz="800" spc="1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of</a:t>
            </a:r>
          </a:p>
          <a:p>
            <a:pPr marL="6096" marR="0">
              <a:lnSpc>
                <a:spcPts val="898"/>
              </a:lnSpc>
              <a:spcBef>
                <a:spcPts val="6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DRP)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771130" y="5983154"/>
            <a:ext cx="262807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decline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-12" dirty="0">
                <a:solidFill>
                  <a:srgbClr val="595A5B"/>
                </a:solidFill>
                <a:latin typeface="Verdana"/>
                <a:cs typeface="Verdana"/>
              </a:rPr>
              <a:t>IG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RWA and net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FX impacts.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15365" y="6338072"/>
            <a:ext cx="10144720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Excludes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large/notable items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one-off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items 2. Other impacts include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deductions (which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mainly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comprises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movement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retained earnings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deconsolidated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entities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capitalised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software),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imposts,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movements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non-cash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earnings, net foreign currency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translation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impacts 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large/notable adjustments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(non-capital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deduction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related)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9950213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INTERNATIONALLY</a:t>
            </a:r>
            <a:r>
              <a:rPr sz="20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COMPARABLE</a:t>
            </a:r>
            <a:r>
              <a:rPr sz="2000" b="1" baseline="300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  <a:r>
              <a:rPr sz="2000" b="1" spc="-44" baseline="30099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REGULATORY</a:t>
            </a:r>
            <a:r>
              <a:rPr sz="2000" b="1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POSITION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8420" y="1507826"/>
            <a:ext cx="348720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APRA</a:t>
            </a:r>
            <a:r>
              <a:rPr sz="10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Level 2 CET1 Ratio–</a:t>
            </a:r>
            <a:r>
              <a:rPr sz="10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30</a:t>
            </a:r>
            <a:r>
              <a:rPr sz="1000" b="1" spc="34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September</a:t>
            </a:r>
            <a:r>
              <a:rPr sz="10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68796" y="1507826"/>
            <a:ext cx="62878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11.3%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84618" y="1636592"/>
            <a:ext cx="17410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Level 2 CET1 Ratio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8420" y="1740363"/>
            <a:ext cx="782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8420" y="1892763"/>
            <a:ext cx="1255409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undrawn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EAD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unsecured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LGD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adjustments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29282" y="1892763"/>
            <a:ext cx="4213264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Australian ADI unsecured</a:t>
            </a:r>
            <a:r>
              <a:rPr sz="1000" spc="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 LGDs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undrawn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CCFs exceed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those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applied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many jurisdictions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36105" y="1968963"/>
            <a:ext cx="49546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1.7%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505700" y="1959374"/>
            <a:ext cx="316736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28420" y="2417654"/>
            <a:ext cx="1089776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Investments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29282" y="2493854"/>
            <a:ext cx="421162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APRA requires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100% deduction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vs. Basel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framework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which allows</a:t>
            </a:r>
            <a:r>
              <a:rPr sz="10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concessional</a:t>
            </a:r>
            <a:r>
              <a:rPr sz="1000" spc="6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threshold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prior to deduction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36105" y="2570054"/>
            <a:ext cx="496294" cy="23945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0.9%</a:t>
            </a:r>
          </a:p>
          <a:p>
            <a:pPr marL="0" marR="0">
              <a:lnSpc>
                <a:spcPts val="1210"/>
              </a:lnSpc>
              <a:spcBef>
                <a:spcPts val="312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1.3%</a:t>
            </a:r>
          </a:p>
          <a:p>
            <a:pPr marL="0" marR="0">
              <a:lnSpc>
                <a:spcPts val="1210"/>
              </a:lnSpc>
              <a:spcBef>
                <a:spcPts val="3176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0.8%</a:t>
            </a:r>
          </a:p>
          <a:p>
            <a:pPr marL="0" marR="0">
              <a:lnSpc>
                <a:spcPts val="1213"/>
              </a:lnSpc>
              <a:spcBef>
                <a:spcPts val="31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0.4%</a:t>
            </a:r>
          </a:p>
          <a:p>
            <a:pPr marL="0" marR="0">
              <a:lnSpc>
                <a:spcPts val="1210"/>
              </a:lnSpc>
              <a:spcBef>
                <a:spcPts val="317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0.3%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959083" y="2606745"/>
            <a:ext cx="49891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16.7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23250" y="2646623"/>
            <a:ext cx="49891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16.4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591167" y="2777687"/>
            <a:ext cx="49891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15.5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129282" y="2968326"/>
            <a:ext cx="4134114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APRA requires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use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20% mortgage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LGD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floor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vs. 10%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under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Basel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framework.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Additionally,</a:t>
            </a:r>
            <a:r>
              <a:rPr sz="10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APRA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also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requires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 higher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correlation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factor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vs 15% under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Basel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framework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28420" y="3120726"/>
            <a:ext cx="81444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Mortgages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675753" y="3375095"/>
            <a:ext cx="49891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11.4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411968" y="3378143"/>
            <a:ext cx="49891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11.3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044051" y="3461074"/>
            <a:ext cx="49891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10.8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28420" y="3595325"/>
            <a:ext cx="863037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Specialised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129282" y="3595325"/>
            <a:ext cx="404289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APRA requires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supervisory</a:t>
            </a:r>
            <a:r>
              <a:rPr sz="100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slotting approach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which results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more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conservative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risk weights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than under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Basel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framework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129282" y="4145870"/>
            <a:ext cx="4038449" cy="344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APRA includes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Pillar</a:t>
            </a:r>
            <a:r>
              <a:rPr sz="1000" spc="-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 RWA. This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not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required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under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</a:p>
          <a:p>
            <a:pPr marL="0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Basel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framework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28420" y="4221764"/>
            <a:ext cx="903492" cy="742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IRRBB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RWA</a:t>
            </a:r>
          </a:p>
          <a:p>
            <a:pPr marL="0" marR="0">
              <a:lnSpc>
                <a:spcPts val="1210"/>
              </a:lnSpc>
              <a:spcBef>
                <a:spcPts val="312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29282" y="4620342"/>
            <a:ext cx="4162914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impact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deductions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capitalised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expenses</a:t>
            </a:r>
            <a:r>
              <a:rPr sz="10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deferred</a:t>
            </a:r>
            <a:r>
              <a:rPr sz="10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fee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required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APRA, currency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conversion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threshold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other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 standardised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exposures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8420" y="5183714"/>
            <a:ext cx="4143296" cy="7334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Basel III</a:t>
            </a:r>
            <a:r>
              <a:rPr sz="1000" b="1" spc="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Internationally</a:t>
            </a:r>
            <a:r>
              <a:rPr sz="1000" b="1" spc="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Comparable</a:t>
            </a:r>
            <a:r>
              <a:rPr sz="1000" b="1" spc="3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CET1</a:t>
            </a:r>
            <a:r>
              <a:rPr sz="10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Ratio</a:t>
            </a:r>
          </a:p>
          <a:p>
            <a:pPr marL="0" marR="0">
              <a:lnSpc>
                <a:spcPts val="1210"/>
              </a:lnSpc>
              <a:spcBef>
                <a:spcPts val="922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Basel III</a:t>
            </a:r>
            <a:r>
              <a:rPr sz="1000" b="1" spc="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Internationally</a:t>
            </a:r>
            <a:r>
              <a:rPr sz="1000" b="1" spc="3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Comparable</a:t>
            </a:r>
            <a:r>
              <a:rPr sz="10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Tier</a:t>
            </a:r>
            <a:r>
              <a:rPr sz="1000" b="1" spc="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1 Ratio</a:t>
            </a:r>
          </a:p>
          <a:p>
            <a:pPr marL="0" marR="0">
              <a:lnSpc>
                <a:spcPts val="1210"/>
              </a:lnSpc>
              <a:spcBef>
                <a:spcPts val="97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Basel III</a:t>
            </a:r>
            <a:r>
              <a:rPr sz="1000" b="1" spc="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Internationally</a:t>
            </a:r>
            <a:r>
              <a:rPr sz="1000" b="1" spc="3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Comparable</a:t>
            </a:r>
            <a:r>
              <a:rPr sz="10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Total Capital Ratio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368796" y="5183714"/>
            <a:ext cx="628783" cy="7334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16.7%</a:t>
            </a:r>
          </a:p>
          <a:p>
            <a:pPr marL="0" marR="0">
              <a:lnSpc>
                <a:spcPts val="1210"/>
              </a:lnSpc>
              <a:spcBef>
                <a:spcPts val="922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19.1%</a:t>
            </a:r>
          </a:p>
          <a:p>
            <a:pPr marL="0" marR="0">
              <a:lnSpc>
                <a:spcPts val="1210"/>
              </a:lnSpc>
              <a:spcBef>
                <a:spcPts val="97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23.3%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846186" y="5264601"/>
            <a:ext cx="7052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216517" y="5264601"/>
            <a:ext cx="70038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582020" y="5264601"/>
            <a:ext cx="70529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763891" y="5705951"/>
            <a:ext cx="116002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APRA</a:t>
            </a:r>
            <a:r>
              <a:rPr sz="1200" spc="2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Level</a:t>
            </a:r>
            <a:r>
              <a:rPr sz="1200" spc="-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138793" y="5705951"/>
            <a:ext cx="228881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Internationally</a:t>
            </a:r>
            <a:r>
              <a:rPr sz="1200" spc="-10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Comparable</a:t>
            </a:r>
            <a:r>
              <a:rPr sz="1200" baseline="29999" dirty="0">
                <a:solidFill>
                  <a:srgbClr val="394A58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61644" y="6426464"/>
            <a:ext cx="995398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Comparable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methodology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aligns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 APRA’s information paper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entitled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 Capital Comparison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Study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33" dirty="0">
                <a:solidFill>
                  <a:srgbClr val="595A5B"/>
                </a:solidFill>
                <a:latin typeface="Verdana"/>
                <a:cs typeface="Verdana"/>
              </a:rPr>
              <a:t>(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 July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2015).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Basel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III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Comparable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ratios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90244" y="6548384"/>
            <a:ext cx="288276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 not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 estimate of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Basel I capital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floor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53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50330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CET1 AND LEVERAGE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 GLOBAL CONTEXT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46473" y="1405198"/>
            <a:ext cx="147633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CET1 RATIOS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1,2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26375" y="1402785"/>
            <a:ext cx="204934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LEVERAGE</a:t>
            </a:r>
            <a:r>
              <a:rPr sz="1200" b="1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RATIOS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1,2,3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82085" y="1638640"/>
            <a:ext cx="510698" cy="357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40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0%</a:t>
            </a:r>
          </a:p>
          <a:p>
            <a:pPr marL="0" marR="0">
              <a:lnSpc>
                <a:spcPts val="977"/>
              </a:lnSpc>
              <a:spcBef>
                <a:spcPts val="50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07434" y="1638640"/>
            <a:ext cx="32720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16246" y="1638640"/>
            <a:ext cx="3921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57317" y="1638640"/>
            <a:ext cx="3921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98261" y="1638640"/>
            <a:ext cx="3921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39333" y="1638640"/>
            <a:ext cx="3921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94345" y="1665818"/>
            <a:ext cx="25315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0%</a:t>
            </a:r>
            <a:r>
              <a:rPr sz="800" spc="5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1%</a:t>
            </a:r>
            <a:r>
              <a:rPr sz="800" spc="5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2%</a:t>
            </a:r>
            <a:r>
              <a:rPr sz="800" spc="5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3%</a:t>
            </a:r>
            <a:r>
              <a:rPr sz="800" spc="5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4%</a:t>
            </a:r>
            <a:r>
              <a:rPr sz="800" spc="52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5%</a:t>
            </a:r>
            <a:r>
              <a:rPr sz="800" spc="5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6%</a:t>
            </a:r>
            <a:r>
              <a:rPr sz="800" spc="5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7%</a:t>
            </a:r>
            <a:r>
              <a:rPr sz="800" spc="52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21042" y="1871812"/>
            <a:ext cx="44588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OCBC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440177" y="1944403"/>
            <a:ext cx="1399461" cy="605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Svenska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Handelsbanken</a:t>
            </a:r>
          </a:p>
          <a:p>
            <a:pPr marL="717804" marR="0">
              <a:lnSpc>
                <a:spcPts val="8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Swedbank</a:t>
            </a:r>
          </a:p>
          <a:p>
            <a:pPr marL="717804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ABN Amro</a:t>
            </a:r>
          </a:p>
          <a:p>
            <a:pPr marL="577976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Danske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  <a:p>
            <a:pPr marL="1030605" marR="0">
              <a:lnSpc>
                <a:spcPts val="8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86118" y="2004728"/>
            <a:ext cx="981296" cy="42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122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UOB</a:t>
            </a:r>
          </a:p>
          <a:p>
            <a:pPr marL="0" marR="0">
              <a:lnSpc>
                <a:spcPts val="977"/>
              </a:lnSpc>
              <a:spcBef>
                <a:spcPts val="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Intesa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Sanpaolo</a:t>
            </a:r>
          </a:p>
          <a:p>
            <a:pPr marL="609600" marR="0">
              <a:lnSpc>
                <a:spcPts val="977"/>
              </a:lnSpc>
              <a:spcBef>
                <a:spcPts val="7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DBS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81683" y="2248621"/>
            <a:ext cx="4382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8159" y="2405520"/>
            <a:ext cx="199255" cy="1029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AJONKG+Wingdings"/>
                <a:cs typeface="AJONKG+Wingdings"/>
              </a:rPr>
              <a:t>.</a:t>
            </a:r>
          </a:p>
          <a:p>
            <a:pPr marL="0" marR="0">
              <a:lnSpc>
                <a:spcPts val="892"/>
              </a:lnSpc>
              <a:spcBef>
                <a:spcPts val="6021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AJONKG+Wingdings"/>
                <a:cs typeface="AJONKG+Wingdings"/>
              </a:rPr>
              <a:t>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90372" y="2394619"/>
            <a:ext cx="1566054" cy="40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Regulators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globally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have</a:t>
            </a:r>
          </a:p>
          <a:p>
            <a:pPr marL="0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specific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related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transitional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811011" y="2406430"/>
            <a:ext cx="1955171" cy="429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6152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Erste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  <a:p>
            <a:pPr marL="0" marR="0">
              <a:lnSpc>
                <a:spcPts val="977"/>
              </a:lnSpc>
              <a:spcBef>
                <a:spcPts val="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Raiffeisen Bank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 (RBI)</a:t>
            </a:r>
          </a:p>
          <a:p>
            <a:pPr marL="1522730" marR="0">
              <a:lnSpc>
                <a:spcPts val="977"/>
              </a:lnSpc>
              <a:spcBef>
                <a:spcPts val="7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BBVA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646918" y="2398862"/>
            <a:ext cx="67989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Leverage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177285" y="2499065"/>
            <a:ext cx="662265" cy="271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Rabobank</a:t>
            </a:r>
          </a:p>
          <a:p>
            <a:pPr marL="94996" marR="0">
              <a:lnSpc>
                <a:spcPts val="8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Natwest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218673" y="2520782"/>
            <a:ext cx="1536313" cy="893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compares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equally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well</a:t>
            </a:r>
          </a:p>
          <a:p>
            <a:pPr marL="137159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leverage,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however</a:t>
            </a:r>
          </a:p>
          <a:p>
            <a:pPr marL="28956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comparisons</a:t>
            </a:r>
          </a:p>
          <a:p>
            <a:pPr marL="2438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difficult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make</a:t>
            </a:r>
          </a:p>
          <a:p>
            <a:pPr marL="16306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given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favourable</a:t>
            </a:r>
          </a:p>
          <a:p>
            <a:pPr marL="73152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treatment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derivatives</a:t>
            </a:r>
          </a:p>
          <a:p>
            <a:pPr marL="29565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under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US GAAP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318383" y="2719791"/>
            <a:ext cx="5211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Nordea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90372" y="2760939"/>
            <a:ext cx="1782130" cy="1040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arrangements,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has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utilised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public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CET1 levels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adjusted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Capital treatment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ECL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provisioning where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available</a:t>
            </a:r>
          </a:p>
          <a:p>
            <a:pPr marL="0" marR="0">
              <a:lnSpc>
                <a:spcPts val="977"/>
              </a:lnSpc>
              <a:spcBef>
                <a:spcPts val="12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 adjustments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have been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made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RWA concessions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related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(i.e.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mortgage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943090" y="2806913"/>
            <a:ext cx="824420" cy="695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567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</a:p>
          <a:p>
            <a:pPr marL="162052" marR="0">
              <a:lnSpc>
                <a:spcPts val="977"/>
              </a:lnSpc>
              <a:spcBef>
                <a:spcPts val="2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Rabobank</a:t>
            </a:r>
          </a:p>
          <a:p>
            <a:pPr marL="457200" marR="0">
              <a:lnSpc>
                <a:spcPts val="980"/>
              </a:lnSpc>
              <a:spcBef>
                <a:spcPts val="6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UBS</a:t>
            </a:r>
          </a:p>
          <a:p>
            <a:pPr marL="0" marR="0">
              <a:lnSpc>
                <a:spcPts val="977"/>
              </a:lnSpc>
              <a:spcBef>
                <a:spcPts val="2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Suisse</a:t>
            </a:r>
          </a:p>
          <a:p>
            <a:pPr marL="384302" marR="0">
              <a:lnSpc>
                <a:spcPts val="977"/>
              </a:lnSpc>
              <a:spcBef>
                <a:spcPts val="7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HSBC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584957" y="2830789"/>
            <a:ext cx="1254411" cy="605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49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Morgan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Stanley</a:t>
            </a:r>
          </a:p>
          <a:p>
            <a:pPr marL="0" marR="0">
              <a:lnSpc>
                <a:spcPts val="875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Agricole Group</a:t>
            </a:r>
          </a:p>
          <a:p>
            <a:pPr marL="552323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ING Group</a:t>
            </a:r>
          </a:p>
          <a:p>
            <a:pPr marL="425196" marR="0">
              <a:lnSpc>
                <a:spcPts val="87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Groupe BPCE</a:t>
            </a:r>
          </a:p>
          <a:p>
            <a:pPr marL="814451" marR="0">
              <a:lnSpc>
                <a:spcPts val="8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HSBC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673985" y="3385144"/>
            <a:ext cx="1164956" cy="382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76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Intesa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Sanpaolo</a:t>
            </a:r>
          </a:p>
          <a:p>
            <a:pPr marL="0" marR="0">
              <a:lnSpc>
                <a:spcPts val="8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Standard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Chartered</a:t>
            </a:r>
          </a:p>
          <a:p>
            <a:pPr marL="719074" marR="0">
              <a:lnSpc>
                <a:spcPts val="8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OCBC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512941" y="3475135"/>
            <a:ext cx="1254973" cy="69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6998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UniCredit</a:t>
            </a:r>
          </a:p>
          <a:p>
            <a:pPr marL="0" marR="0">
              <a:lnSpc>
                <a:spcPts val="977"/>
              </a:lnSpc>
              <a:spcBef>
                <a:spcPts val="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Agricole Group</a:t>
            </a:r>
          </a:p>
          <a:p>
            <a:pPr marL="687704" marR="0">
              <a:lnSpc>
                <a:spcPts val="977"/>
              </a:lnSpc>
              <a:spcBef>
                <a:spcPts val="7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Natwest</a:t>
            </a:r>
          </a:p>
          <a:p>
            <a:pPr marL="89027" marR="0">
              <a:lnSpc>
                <a:spcPts val="977"/>
              </a:lnSpc>
              <a:spcBef>
                <a:spcPts val="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Standard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Chartered</a:t>
            </a:r>
          </a:p>
          <a:p>
            <a:pPr marL="733678" marR="0">
              <a:lnSpc>
                <a:spcPts val="977"/>
              </a:lnSpc>
              <a:spcBef>
                <a:spcPts val="7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Nordea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99180" y="3716741"/>
            <a:ext cx="739783" cy="273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Erste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  <a:p>
            <a:pPr marL="362077" marR="0">
              <a:lnSpc>
                <a:spcPts val="8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UOB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11957" y="3937467"/>
            <a:ext cx="62734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UniCredit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467734" y="4048719"/>
            <a:ext cx="371427" cy="273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UBS</a:t>
            </a:r>
          </a:p>
          <a:p>
            <a:pPr marL="0" marR="0">
              <a:lnSpc>
                <a:spcPts val="8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DBS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873493" y="4142012"/>
            <a:ext cx="894229" cy="1231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471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ABN Amro</a:t>
            </a:r>
          </a:p>
          <a:p>
            <a:pPr marL="65024" marR="0">
              <a:lnSpc>
                <a:spcPts val="977"/>
              </a:lnSpc>
              <a:spcBef>
                <a:spcPts val="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Groupe BPCE</a:t>
            </a:r>
          </a:p>
          <a:p>
            <a:pPr marL="212471" marR="0">
              <a:lnSpc>
                <a:spcPts val="977"/>
              </a:lnSpc>
              <a:spcBef>
                <a:spcPts val="7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Swedbank</a:t>
            </a:r>
          </a:p>
          <a:p>
            <a:pPr marL="536448" marR="0">
              <a:lnSpc>
                <a:spcPts val="977"/>
              </a:lnSpc>
              <a:spcBef>
                <a:spcPts val="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SEB</a:t>
            </a:r>
          </a:p>
          <a:p>
            <a:pPr marL="0" marR="0">
              <a:lnSpc>
                <a:spcPts val="977"/>
              </a:lnSpc>
              <a:spcBef>
                <a:spcPts val="8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Commerzbank</a:t>
            </a:r>
          </a:p>
          <a:p>
            <a:pPr marL="212471" marR="0">
              <a:lnSpc>
                <a:spcPts val="977"/>
              </a:lnSpc>
              <a:spcBef>
                <a:spcPts val="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Santander</a:t>
            </a:r>
          </a:p>
          <a:p>
            <a:pPr marL="192024" marR="0">
              <a:lnSpc>
                <a:spcPts val="977"/>
              </a:lnSpc>
              <a:spcBef>
                <a:spcPts val="7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ING Group</a:t>
            </a:r>
          </a:p>
          <a:p>
            <a:pPr marL="72898" marR="0">
              <a:lnSpc>
                <a:spcPts val="977"/>
              </a:lnSpc>
              <a:spcBef>
                <a:spcPts val="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Danske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  <a:p>
            <a:pPr marL="309372" marR="0">
              <a:lnSpc>
                <a:spcPts val="980"/>
              </a:lnSpc>
              <a:spcBef>
                <a:spcPts val="6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Barclays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883029" y="4270969"/>
            <a:ext cx="1955378" cy="271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Raiffeisen Bank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 (RBI)</a:t>
            </a:r>
          </a:p>
          <a:p>
            <a:pPr marL="137198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Barclays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21507" y="4491949"/>
            <a:ext cx="917962" cy="3843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4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Commerzbank</a:t>
            </a:r>
          </a:p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Deutsche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  <a:p>
            <a:pPr marL="239522" marR="0">
              <a:lnSpc>
                <a:spcPts val="8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JP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Morgan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818129" y="4823546"/>
            <a:ext cx="1020927" cy="605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8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State Street</a:t>
            </a:r>
          </a:p>
          <a:p>
            <a:pPr marL="196977" marR="0">
              <a:lnSpc>
                <a:spcPts val="875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Suisse</a:t>
            </a:r>
          </a:p>
          <a:p>
            <a:pPr marL="252730" marR="0">
              <a:lnSpc>
                <a:spcPts val="8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BNP Paribas</a:t>
            </a:r>
          </a:p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Societe Generale</a:t>
            </a:r>
          </a:p>
          <a:p>
            <a:pPr marL="727329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368541" y="5344373"/>
            <a:ext cx="1399120" cy="563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Svenska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Handelsbanken</a:t>
            </a:r>
          </a:p>
          <a:p>
            <a:pPr marL="377951" marR="0">
              <a:lnSpc>
                <a:spcPts val="977"/>
              </a:lnSpc>
              <a:spcBef>
                <a:spcPts val="2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Societe Generale</a:t>
            </a:r>
          </a:p>
          <a:p>
            <a:pPr marL="480949" marR="0">
              <a:lnSpc>
                <a:spcPts val="977"/>
              </a:lnSpc>
              <a:spcBef>
                <a:spcPts val="7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Deutsche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  <a:p>
            <a:pPr marL="932052" marR="0">
              <a:lnSpc>
                <a:spcPts val="977"/>
              </a:lnSpc>
              <a:spcBef>
                <a:spcPts val="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Scotia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473830" y="5377341"/>
            <a:ext cx="36564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RBC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891282" y="5488899"/>
            <a:ext cx="947514" cy="273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Goldman Sachs</a:t>
            </a:r>
          </a:p>
          <a:p>
            <a:pPr marL="266700" marR="0">
              <a:lnSpc>
                <a:spcPts val="8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Santander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450335" y="5709574"/>
            <a:ext cx="38882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BMO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405885" y="5820826"/>
            <a:ext cx="4324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BBVA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998843" y="5879653"/>
            <a:ext cx="768443" cy="428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947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BMO</a:t>
            </a:r>
          </a:p>
          <a:p>
            <a:pPr marL="0" marR="0">
              <a:lnSpc>
                <a:spcPts val="977"/>
              </a:lnSpc>
              <a:spcBef>
                <a:spcPts val="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BNP Paribas</a:t>
            </a:r>
          </a:p>
          <a:p>
            <a:pPr marL="403225" marR="0">
              <a:lnSpc>
                <a:spcPts val="977"/>
              </a:lnSpc>
              <a:spcBef>
                <a:spcPts val="7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RBC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270503" y="5932078"/>
            <a:ext cx="56995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Citibank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843783" y="6043025"/>
            <a:ext cx="995117" cy="271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America</a:t>
            </a:r>
          </a:p>
          <a:p>
            <a:pPr marL="528574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Scotia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089782" y="6263701"/>
            <a:ext cx="74890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Wells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Fargo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473442" y="6279244"/>
            <a:ext cx="29441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TD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65911" y="6435385"/>
            <a:ext cx="10200926" cy="45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1.</a:t>
            </a:r>
            <a:r>
              <a:rPr sz="700" spc="2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CET1</a:t>
            </a:r>
            <a:r>
              <a:rPr sz="700" spc="-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and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leverage</a:t>
            </a:r>
            <a:r>
              <a:rPr sz="700" spc="1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ratios</a:t>
            </a:r>
            <a:r>
              <a:rPr sz="700" spc="34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are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based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on ANZ estimated</a:t>
            </a:r>
            <a:r>
              <a:rPr sz="700" spc="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adjustment</a:t>
            </a:r>
            <a:r>
              <a:rPr sz="700" spc="3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for</a:t>
            </a:r>
            <a:r>
              <a:rPr sz="700" spc="3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accrued</a:t>
            </a:r>
            <a:r>
              <a:rPr sz="700" spc="3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expected</a:t>
            </a:r>
            <a:r>
              <a:rPr sz="700" spc="44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future</a:t>
            </a:r>
            <a:r>
              <a:rPr sz="700" spc="3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dividends,</a:t>
            </a:r>
            <a:r>
              <a:rPr sz="700" spc="25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COVID-19</a:t>
            </a:r>
            <a:r>
              <a:rPr sz="700" spc="4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transitional</a:t>
            </a:r>
            <a:r>
              <a:rPr sz="700" spc="3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arrangements</a:t>
            </a:r>
            <a:r>
              <a:rPr sz="700" spc="5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for</a:t>
            </a:r>
            <a:r>
              <a:rPr sz="700" spc="2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expected</a:t>
            </a:r>
            <a:r>
              <a:rPr sz="700" spc="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credit</a:t>
            </a:r>
            <a:r>
              <a:rPr sz="700" spc="34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loss</a:t>
            </a:r>
            <a:r>
              <a:rPr sz="700" spc="199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and</a:t>
            </a:r>
            <a:r>
              <a:rPr sz="700" spc="3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leverage</a:t>
            </a:r>
            <a:r>
              <a:rPr sz="700" spc="1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exposure</a:t>
            </a:r>
            <a:r>
              <a:rPr sz="700" spc="5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concessional</a:t>
            </a:r>
            <a:r>
              <a:rPr sz="700" spc="2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adjustments</a:t>
            </a:r>
            <a:r>
              <a:rPr sz="700" spc="3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where</a:t>
            </a:r>
            <a:r>
              <a:rPr sz="700" spc="34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details</a:t>
            </a:r>
            <a:r>
              <a:rPr sz="700" spc="1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have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been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externally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disclosed.</a:t>
            </a:r>
            <a:r>
              <a:rPr sz="700" spc="224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ANZ ratios</a:t>
            </a:r>
            <a:r>
              <a:rPr sz="700" spc="2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are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on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an Internationally</a:t>
            </a:r>
            <a:r>
              <a:rPr sz="700" spc="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Comparable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basis.</a:t>
            </a:r>
            <a:r>
              <a:rPr sz="700" spc="2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All</a:t>
            </a:r>
            <a:r>
              <a:rPr sz="700" spc="-12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data</a:t>
            </a:r>
            <a:r>
              <a:rPr sz="700" spc="3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sourced</a:t>
            </a:r>
            <a:r>
              <a:rPr sz="700" spc="3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from</a:t>
            </a:r>
            <a:r>
              <a:rPr sz="700" spc="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company</a:t>
            </a:r>
            <a:r>
              <a:rPr sz="700" spc="2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reports</a:t>
            </a:r>
            <a:r>
              <a:rPr sz="700" spc="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and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ANZ estimates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based</a:t>
            </a:r>
            <a:r>
              <a:rPr sz="700" spc="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on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last reported</a:t>
            </a:r>
            <a:r>
              <a:rPr sz="700" spc="4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half/full</a:t>
            </a:r>
            <a:r>
              <a:rPr sz="700" spc="25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Arial"/>
                <a:cs typeface="Arial"/>
              </a:rPr>
              <a:t>year</a:t>
            </a:r>
            <a:r>
              <a:rPr sz="700" spc="6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results</a:t>
            </a:r>
            <a:r>
              <a:rPr sz="700" spc="2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assuming</a:t>
            </a:r>
            <a:r>
              <a:rPr sz="700" spc="15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Basel </a:t>
            </a:r>
            <a:r>
              <a:rPr sz="700" spc="-14" dirty="0">
                <a:solidFill>
                  <a:srgbClr val="595A5B"/>
                </a:solidFill>
                <a:latin typeface="Arial"/>
                <a:cs typeface="Arial"/>
              </a:rPr>
              <a:t>III</a:t>
            </a:r>
            <a:r>
              <a:rPr sz="700" spc="6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capital</a:t>
            </a:r>
            <a:r>
              <a:rPr sz="700" spc="1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reforms</a:t>
            </a:r>
            <a:r>
              <a:rPr sz="700" spc="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fully implemented</a:t>
            </a:r>
            <a:r>
              <a:rPr sz="700" spc="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2.</a:t>
            </a:r>
            <a:r>
              <a:rPr sz="700" spc="1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Based</a:t>
            </a:r>
            <a:r>
              <a:rPr sz="700" spc="1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on Group</a:t>
            </a:r>
            <a:r>
              <a:rPr sz="700" spc="3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1 banks as</a:t>
            </a:r>
          </a:p>
          <a:p>
            <a:pPr marL="0" marR="0">
              <a:lnSpc>
                <a:spcPts val="777"/>
              </a:lnSpc>
              <a:spcBef>
                <a:spcPts val="62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identified</a:t>
            </a:r>
            <a:r>
              <a:rPr sz="700" spc="1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by</a:t>
            </a:r>
            <a:r>
              <a:rPr sz="700" spc="12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the</a:t>
            </a:r>
            <a:r>
              <a:rPr sz="700" spc="1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BIS</a:t>
            </a:r>
            <a:r>
              <a:rPr sz="700" spc="15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(internationally</a:t>
            </a:r>
            <a:r>
              <a:rPr sz="700" spc="34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active</a:t>
            </a:r>
            <a:r>
              <a:rPr sz="700" spc="1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banks with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Tier 1 capital</a:t>
            </a:r>
            <a:r>
              <a:rPr sz="700" spc="2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of</a:t>
            </a:r>
            <a:r>
              <a:rPr sz="700" spc="1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more</a:t>
            </a:r>
            <a:r>
              <a:rPr sz="700" spc="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than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€3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billion) 3.</a:t>
            </a:r>
            <a:r>
              <a:rPr sz="700" spc="219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Includes</a:t>
            </a:r>
            <a:r>
              <a:rPr sz="700" spc="4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adjustments</a:t>
            </a:r>
            <a:r>
              <a:rPr sz="700" spc="3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for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transitional</a:t>
            </a:r>
            <a:r>
              <a:rPr sz="700" spc="3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AT1 where</a:t>
            </a:r>
            <a:r>
              <a:rPr sz="700" spc="34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applicable.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Exclude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US banks as</a:t>
            </a:r>
            <a:r>
              <a:rPr sz="700" spc="1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leverage</a:t>
            </a:r>
            <a:r>
              <a:rPr sz="700" spc="1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ratio</a:t>
            </a:r>
            <a:r>
              <a:rPr sz="700" spc="3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exposures</a:t>
            </a:r>
            <a:r>
              <a:rPr sz="700" spc="49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are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based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on US GAAP accounting</a:t>
            </a:r>
            <a:r>
              <a:rPr sz="700" spc="3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and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therefore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incomparable</a:t>
            </a:r>
            <a:r>
              <a:rPr sz="700" spc="3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with other</a:t>
            </a:r>
            <a:r>
              <a:rPr sz="700" spc="33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jurisdictions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which</a:t>
            </a:r>
            <a:r>
              <a:rPr sz="700" spc="2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are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based</a:t>
            </a:r>
            <a:r>
              <a:rPr sz="700" spc="20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on</a:t>
            </a:r>
            <a:r>
              <a:rPr sz="700" spc="14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595A5B"/>
                </a:solidFill>
                <a:latin typeface="Arial"/>
                <a:cs typeface="Arial"/>
              </a:rPr>
              <a:t>IFRS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56796"/>
            <a:ext cx="4380620" cy="347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BALANCE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SHEET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STRUCTURE</a:t>
            </a:r>
            <a:r>
              <a:rPr sz="20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203" y="1581982"/>
            <a:ext cx="286095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BALANCE SHEET COMPOSITION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69761" y="1581982"/>
            <a:ext cx="192095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NSFR</a:t>
            </a:r>
            <a:r>
              <a:rPr sz="12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COMPOSITION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80806" y="1734652"/>
            <a:ext cx="1679393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~$106b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surplus of ASF above</a:t>
            </a:r>
          </a:p>
          <a:p>
            <a:pPr marL="243839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regulatory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minimum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7130" y="1854282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66154" y="1860124"/>
            <a:ext cx="61229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25868" y="2066703"/>
            <a:ext cx="343984" cy="16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551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66154" y="2088724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77126" y="2210140"/>
            <a:ext cx="1042754" cy="520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11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Wholesale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Funding</a:t>
            </a:r>
            <a:r>
              <a:rPr sz="8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800" spc="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800" baseline="29999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  <a:p>
            <a:pPr marL="82677" marR="0">
              <a:lnSpc>
                <a:spcPts val="90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Non Financial</a:t>
            </a:r>
          </a:p>
          <a:p>
            <a:pPr marL="161925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Corporates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54285" y="2285905"/>
            <a:ext cx="1074377" cy="411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235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445</a:t>
            </a:r>
          </a:p>
          <a:p>
            <a:pPr marL="26212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Liquids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Assets</a:t>
            </a:r>
            <a:r>
              <a:rPr sz="800" baseline="29999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42742" y="2473792"/>
            <a:ext cx="1674521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Short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Term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Wholesale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Debt</a:t>
            </a:r>
            <a:r>
              <a:rPr sz="8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</a:p>
          <a:p>
            <a:pPr marL="39166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Other Funding</a:t>
            </a:r>
            <a:r>
              <a:rPr sz="800" baseline="29999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77366" y="2708869"/>
            <a:ext cx="137371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Liquid</a:t>
            </a:r>
            <a:r>
              <a:rPr sz="800" spc="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Assets</a:t>
            </a:r>
          </a:p>
          <a:p>
            <a:pPr marL="1905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33% (-1%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HoH)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00882" y="2717326"/>
            <a:ext cx="99329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23% (-5% HoH)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44734" y="2729570"/>
            <a:ext cx="492210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Loans</a:t>
            </a:r>
            <a:r>
              <a:rPr sz="800" baseline="29999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45401" y="2957789"/>
            <a:ext cx="708609" cy="58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Retail/SME</a:t>
            </a:r>
          </a:p>
          <a:p>
            <a:pPr marL="99948" marR="0">
              <a:lnSpc>
                <a:spcPts val="977"/>
              </a:lnSpc>
              <a:spcBef>
                <a:spcPts val="233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Capital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82809" y="3137621"/>
            <a:ext cx="797058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2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Residential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Mortgages</a:t>
            </a:r>
            <a:r>
              <a:rPr sz="800" spc="-10" baseline="29999" dirty="0">
                <a:solidFill>
                  <a:srgbClr val="FFFFFF"/>
                </a:solidFill>
                <a:latin typeface="Verdana"/>
                <a:cs typeface="Verdana"/>
              </a:rPr>
              <a:t>7,8</a:t>
            </a:r>
          </a:p>
          <a:p>
            <a:pPr marL="1691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&lt;35%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49219" y="3277321"/>
            <a:ext cx="1664966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Corporate,</a:t>
            </a:r>
            <a:r>
              <a:rPr sz="800" spc="-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PSE &amp;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Operational</a:t>
            </a:r>
          </a:p>
          <a:p>
            <a:pPr marL="553211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Deposits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01139" y="3355045"/>
            <a:ext cx="92723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82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FI Lending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 (-2% HoH)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30219" y="3521415"/>
            <a:ext cx="93816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23% (flat</a:t>
            </a:r>
            <a:r>
              <a:rPr sz="800" spc="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HoH)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172197" y="3568913"/>
            <a:ext cx="6137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Available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884664" y="3568913"/>
            <a:ext cx="60882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Required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038085" y="3690833"/>
            <a:ext cx="91688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Stable Funding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730740" y="3690833"/>
            <a:ext cx="91688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Stable Funding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469389" y="3826469"/>
            <a:ext cx="992771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8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Non-FI Lending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23% (-1% HoH)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027420" y="3834782"/>
            <a:ext cx="1634039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NSFR</a:t>
            </a:r>
            <a:r>
              <a:rPr sz="12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MOVEMENT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458832" y="3941479"/>
            <a:ext cx="2080639" cy="28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Pro-forma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NSFR is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~128%</a:t>
            </a:r>
            <a:r>
              <a:rPr sz="800" spc="-14" baseline="300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  <a:r>
              <a:rPr sz="800" spc="-16" baseline="3000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inclusive</a:t>
            </a:r>
          </a:p>
          <a:p>
            <a:pPr marL="156972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remaining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available TFF,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425305" y="4185879"/>
            <a:ext cx="2144504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6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~122%</a:t>
            </a:r>
            <a:r>
              <a:rPr sz="800" spc="-11" baseline="29999" dirty="0">
                <a:solidFill>
                  <a:srgbClr val="595A5B"/>
                </a:solidFill>
                <a:latin typeface="Verdana"/>
                <a:cs typeface="Verdana"/>
              </a:rPr>
              <a:t>10,11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inclusive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remaining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available TFF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CLF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reduced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zero.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339719" y="4315673"/>
            <a:ext cx="1283755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Retail</a:t>
            </a:r>
            <a:r>
              <a:rPr sz="800" spc="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&amp; SME Deposits</a:t>
            </a:r>
          </a:p>
          <a:p>
            <a:pPr marL="143255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33% (+4% HoH)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802246" y="4468454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020557" y="4480900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007597" y="4583389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123.8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388352" y="4653493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-0.2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609330" y="4713818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-1.0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218930" y="4732995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-0.3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828910" y="4750394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-0.3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440034" y="4756744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-0.1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450213" y="4926491"/>
            <a:ext cx="1029728" cy="284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163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Mortgages</a:t>
            </a:r>
          </a:p>
          <a:p>
            <a:pPr marL="0" marR="0">
              <a:lnSpc>
                <a:spcPts val="9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40% (+4% HoH)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125845" y="503144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116.4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209544" y="5101803"/>
            <a:ext cx="1577552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Long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Term</a:t>
            </a:r>
            <a:r>
              <a:rPr sz="800" spc="-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Wholesale Debt</a:t>
            </a:r>
            <a:r>
              <a:rPr sz="800" baseline="29999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  <a:p>
            <a:pPr marL="318515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12% (flat</a:t>
            </a:r>
            <a:r>
              <a:rPr sz="8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HoH)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247644" y="5468452"/>
            <a:ext cx="1464883" cy="284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Capital Incl. Hybrids</a:t>
            </a:r>
            <a:r>
              <a:rPr sz="800" spc="-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T2</a:t>
            </a:r>
          </a:p>
          <a:p>
            <a:pPr marL="26822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 (+1%</a:t>
            </a:r>
            <a:r>
              <a:rPr sz="800" spc="-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HoH)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684273" y="5791739"/>
            <a:ext cx="5617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667378" y="5791739"/>
            <a:ext cx="66191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087109" y="5780897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716903" y="5780897"/>
            <a:ext cx="48818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Retail/</a:t>
            </a:r>
          </a:p>
          <a:p>
            <a:pPr marL="22859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Corp/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346315" y="5780897"/>
            <a:ext cx="4503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851393" y="5780897"/>
            <a:ext cx="1237065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Captital &amp;</a:t>
            </a:r>
            <a:r>
              <a:rPr sz="800" spc="8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LT Debt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  <a:p>
            <a:pPr marL="5638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Hybrids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146413" y="5780897"/>
            <a:ext cx="51032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Liquids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730993" y="5780897"/>
            <a:ext cx="557135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FI/Bank</a:t>
            </a:r>
          </a:p>
          <a:p>
            <a:pPr marL="1828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Repo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378693" y="5780897"/>
            <a:ext cx="48459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969497" y="5780897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587363" y="6024737"/>
            <a:ext cx="746301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Operational</a:t>
            </a:r>
          </a:p>
          <a:p>
            <a:pPr marL="762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61644" y="6303398"/>
            <a:ext cx="10276966" cy="57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1. NSFR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Required Stable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Funding (RSF) and Available</a:t>
            </a:r>
            <a:r>
              <a:rPr sz="7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Stable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Funding (ASF) categories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all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figures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shown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are on a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Level 2 basis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per APRA prudential standard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APS210</a:t>
            </a:r>
            <a:r>
              <a:rPr sz="700" spc="27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2. Includes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FI/Bank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deposits,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Repo</a:t>
            </a:r>
            <a:r>
              <a:rPr sz="7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funding and other</a:t>
            </a:r>
          </a:p>
          <a:p>
            <a:pPr marL="0" marR="0">
              <a:lnSpc>
                <a:spcPts val="839"/>
              </a:lnSpc>
              <a:spcBef>
                <a:spcPts val="5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short dated liabilities</a:t>
            </a:r>
            <a:r>
              <a:rPr sz="700" spc="5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3. Includes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drawn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TFF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$12b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4. Wholesale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Funding includes $12b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drawn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TFF,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‘Other’</a:t>
            </a:r>
            <a:r>
              <a:rPr sz="7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Sovereign, and non-operational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FI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  <a:r>
              <a:rPr sz="700" spc="25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5.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‘Other</a:t>
            </a:r>
            <a:r>
              <a:rPr sz="7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Assets’ include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Off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Balance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Sheet,</a:t>
            </a:r>
            <a:r>
              <a:rPr sz="7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Derivatives,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Fixed</a:t>
            </a:r>
          </a:p>
          <a:p>
            <a:pPr marL="0" marR="0">
              <a:lnSpc>
                <a:spcPts val="839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Assets and Other Assets</a:t>
            </a:r>
            <a:r>
              <a:rPr sz="700" spc="2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6. All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lending &gt;35%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7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weight</a:t>
            </a:r>
            <a:r>
              <a:rPr sz="700" spc="27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7.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Includes NSFR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impact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self-securitised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assets backing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7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Committed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Liquidity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Facility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(CLF)</a:t>
            </a:r>
            <a:r>
              <a:rPr sz="700" spc="2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8. &lt;35%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weighting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 per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APRA Prudential Standard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112</a:t>
            </a:r>
          </a:p>
          <a:p>
            <a:pPr marL="0" marR="0">
              <a:lnSpc>
                <a:spcPts val="840"/>
              </a:lnSpc>
              <a:spcBef>
                <a:spcPts val="5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Capital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Adequacy: Standardised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Approach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to Credit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700" spc="28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9. Net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other ASF</a:t>
            </a:r>
            <a:r>
              <a:rPr sz="7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other RSF</a:t>
            </a:r>
            <a:r>
              <a:rPr sz="7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10. Remaining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TFF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~$8n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Supplementary TFF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7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~$4.4b</a:t>
            </a:r>
            <a:r>
              <a:rPr sz="7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TFF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 at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October 2020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11. CLF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~36b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at 30</a:t>
            </a:r>
          </a:p>
          <a:p>
            <a:pPr marL="0" marR="0">
              <a:lnSpc>
                <a:spcPts val="839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September 2020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933701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LIQUIDITY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COVERAGE</a:t>
            </a:r>
            <a:r>
              <a:rPr sz="20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RATIO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(LCR) SUMMARY</a:t>
            </a:r>
            <a:r>
              <a:rPr sz="2000" b="1" baseline="300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7272" y="1528007"/>
            <a:ext cx="281078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LCR COMPOSITION</a:t>
            </a:r>
            <a:r>
              <a:rPr sz="12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(AVERAGE)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63538" y="1528007"/>
            <a:ext cx="397727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MOVEMENT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AVERAGE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LCR SURPLUS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4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($b)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8044" y="1747348"/>
            <a:ext cx="46404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8044" y="1975948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20342" y="2167263"/>
            <a:ext cx="419808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214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93189" y="2505030"/>
            <a:ext cx="107181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Internal</a:t>
            </a:r>
            <a:r>
              <a:rPr sz="1000" spc="3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RMBS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1139" y="2801956"/>
            <a:ext cx="857404" cy="341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1000" spc="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ALA</a:t>
            </a:r>
            <a:r>
              <a:rPr sz="1000" baseline="300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  <a:p>
            <a:pPr marL="135001" marR="0">
              <a:lnSpc>
                <a:spcPts val="117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HQLA2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13270" y="2834849"/>
            <a:ext cx="1257936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904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Avg. LCR</a:t>
            </a:r>
            <a:r>
              <a:rPr sz="10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140%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69397" y="2834849"/>
            <a:ext cx="1257936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6428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Avg. LCR</a:t>
            </a:r>
            <a:r>
              <a:rPr sz="10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139%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007731" y="338793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28633" y="3613490"/>
            <a:ext cx="26368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806697" y="3684024"/>
            <a:ext cx="419808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154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874884" y="3686896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066018" y="3838407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352546" y="3865708"/>
            <a:ext cx="13259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Wholesale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funding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208007" y="3861267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84213" y="3981917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463783" y="4010619"/>
            <a:ext cx="26368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636141" y="4168984"/>
            <a:ext cx="58431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HQLA1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404227" y="4362917"/>
            <a:ext cx="26368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344545" y="4546936"/>
            <a:ext cx="134230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1000" spc="3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deposits</a:t>
            </a:r>
          </a:p>
          <a:p>
            <a:pPr marL="33070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&amp; other</a:t>
            </a:r>
            <a:r>
              <a:rPr sz="1000" baseline="300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36497" y="5434539"/>
            <a:ext cx="98572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Liquid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327527" y="5436243"/>
            <a:ext cx="1374783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Net Cash Outflow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720585" y="5423621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44409" y="5423621"/>
            <a:ext cx="3824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CLF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906766" y="5423621"/>
            <a:ext cx="482855" cy="28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1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Liquid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406638" y="5423621"/>
            <a:ext cx="1910391" cy="28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Retail/SME</a:t>
            </a:r>
            <a:r>
              <a:rPr sz="800" spc="6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Corp/FI/</a:t>
            </a:r>
            <a:r>
              <a:rPr sz="800" spc="75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Wholesale</a:t>
            </a:r>
          </a:p>
          <a:p>
            <a:pPr marL="790702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PSE</a:t>
            </a:r>
            <a:r>
              <a:rPr sz="800" spc="215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373868" y="5423621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002644" y="5423621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624828" y="5591616"/>
            <a:ext cx="8418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LCR Surplus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812526" y="5591616"/>
            <a:ext cx="8418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LCR Surplus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65301" y="6174394"/>
            <a:ext cx="10275657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28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All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figures shown on a Level 2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basis as per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APRA Prudential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Standard APS210</a:t>
            </a:r>
            <a:r>
              <a:rPr sz="800" spc="2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 Comprised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assets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qualifying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collateral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Committed Liquidity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Facility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(CLF),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RMBS,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approved</a:t>
            </a:r>
            <a:r>
              <a:rPr sz="8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facility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limit;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contained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RBNZ’s liquidity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Policy</a:t>
            </a:r>
            <a:r>
              <a:rPr sz="8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Annex: Liquidity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Prudential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Supervision Department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Document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BS13A</a:t>
            </a:r>
            <a:r>
              <a:rPr sz="800" spc="28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 ‘Other’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off-balance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sheet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inflows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 LCR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surplus excludes surplus liquids</a:t>
            </a:r>
            <a:r>
              <a:rPr sz="8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considered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non-transferrable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across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Group. At 30 Sep 20,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this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$16b of surplus</a:t>
            </a:r>
            <a:r>
              <a:rPr sz="8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liquids</a:t>
            </a:r>
            <a:r>
              <a:rPr sz="8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held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NZ, up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$8b at 30 Sep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2019 5.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RBA CLF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decreased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$12.3b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January 2020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$35.7b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(2019: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$48.0b)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56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115313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TERM WHOLESALE</a:t>
            </a:r>
            <a:r>
              <a:rPr sz="20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FUNDING</a:t>
            </a:r>
            <a:r>
              <a:rPr sz="2000" b="1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2000" b="1" baseline="300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9587" y="1072166"/>
            <a:ext cx="192416" cy="592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674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05"/>
              </a:lnSpc>
              <a:spcBef>
                <a:spcPts val="674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1799" y="1060725"/>
            <a:ext cx="9706728" cy="603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ANZ’s term</a:t>
            </a:r>
            <a:r>
              <a:rPr sz="9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requirements</a:t>
            </a:r>
            <a:r>
              <a:rPr sz="9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depend on market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conditions,</a:t>
            </a:r>
            <a:r>
              <a:rPr sz="9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balance sheet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needs and exchange</a:t>
            </a:r>
            <a:r>
              <a:rPr sz="9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rates,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amongst other factors</a:t>
            </a:r>
          </a:p>
          <a:p>
            <a:pPr marL="0" marR="0">
              <a:lnSpc>
                <a:spcPts val="1093"/>
              </a:lnSpc>
              <a:spcBef>
                <a:spcPts val="586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RBA Term Funding</a:t>
            </a:r>
            <a:r>
              <a:rPr sz="9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Facility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(TFF) Initial</a:t>
            </a:r>
            <a:r>
              <a:rPr sz="9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Allocation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$12b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fully drawn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2H20. Remaining TFF comprises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Supplementary 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Allocations,</a:t>
            </a:r>
            <a:r>
              <a:rPr sz="900" spc="30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~$12b</a:t>
            </a:r>
            <a:r>
              <a:rPr sz="900" baseline="30666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900" spc="10" baseline="3066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undrawn</a:t>
            </a:r>
          </a:p>
          <a:p>
            <a:pPr marL="0" marR="0">
              <a:lnSpc>
                <a:spcPts val="1093"/>
              </a:lnSpc>
              <a:spcBef>
                <a:spcPts val="586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ANZ estimates</a:t>
            </a:r>
            <a:r>
              <a:rPr sz="9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minimal senior debt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9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9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requirements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for FY2021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1383" y="1756046"/>
            <a:ext cx="1039400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ISSUANCE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29069" y="1756046"/>
            <a:ext cx="1246834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MATURITIES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2823" y="2056720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58745" y="2122252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94955" y="2189054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99276" y="2314530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51627" y="2387428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63116" y="2436831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903596" y="2443181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06394" y="250350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155947" y="2511507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47306" y="2555397"/>
            <a:ext cx="31378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910842" y="2632157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42604" y="2649556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433559" y="3038430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181208" y="3073482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928857" y="3081483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87221" y="3555776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835150" y="3555776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FY15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582926" y="3555776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330828" y="3555776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080002" y="3555776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828032" y="3555776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575680" y="3555776"/>
            <a:ext cx="46454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323710" y="3555776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FY21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71359" y="3555776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FY22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819390" y="3555776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FY23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567039" y="3555776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FY24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316466" y="3555776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FY25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064242" y="3555776"/>
            <a:ext cx="46454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FY26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759693" y="3555776"/>
            <a:ext cx="568338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FY27+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51229" y="3813257"/>
            <a:ext cx="127464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Senior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Unsecured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613405" y="3813257"/>
            <a:ext cx="111260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Covered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Bonds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909059" y="3813257"/>
            <a:ext cx="5205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Tier 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609210" y="3813257"/>
            <a:ext cx="52056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RMBS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310885" y="3813257"/>
            <a:ext cx="37574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TFF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601079" y="4013143"/>
            <a:ext cx="241322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 BY CURRENCY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60450" y="4236790"/>
            <a:ext cx="115527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548369" y="4340438"/>
            <a:ext cx="1309491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Domestic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up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33% 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249936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38% 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461504" y="4515402"/>
            <a:ext cx="335220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681226" y="4576616"/>
            <a:ext cx="405569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10%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286510" y="4708950"/>
            <a:ext cx="525856" cy="41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88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2%</a:t>
            </a:r>
          </a:p>
          <a:p>
            <a:pPr marL="0" marR="0">
              <a:lnSpc>
                <a:spcPts val="1112"/>
              </a:lnSpc>
              <a:spcBef>
                <a:spcPts val="718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11%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967093" y="4808645"/>
            <a:ext cx="405569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20%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130918" y="4885264"/>
            <a:ext cx="155470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Domestic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(AUD, NZD)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130918" y="5088591"/>
            <a:ext cx="2094434" cy="598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North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America (USD,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CAD)</a:t>
            </a:r>
          </a:p>
          <a:p>
            <a:pPr marL="0" marR="0">
              <a:lnSpc>
                <a:spcPts val="1213"/>
              </a:lnSpc>
              <a:spcBef>
                <a:spcPts val="38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UK &amp;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Europe</a:t>
            </a:r>
            <a:r>
              <a:rPr sz="100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(£, €, CHF, NOK)</a:t>
            </a:r>
          </a:p>
          <a:p>
            <a:pPr marL="0" marR="0">
              <a:lnSpc>
                <a:spcPts val="1210"/>
              </a:lnSpc>
              <a:spcBef>
                <a:spcPts val="3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Asia (JPY, HKD, SGD,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CNY)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497834" y="5148916"/>
            <a:ext cx="1274642" cy="598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Senior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Unsecured</a:t>
            </a:r>
          </a:p>
          <a:p>
            <a:pPr marL="0" marR="0">
              <a:lnSpc>
                <a:spcPts val="1210"/>
              </a:lnSpc>
              <a:spcBef>
                <a:spcPts val="3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Covered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Bonds</a:t>
            </a:r>
          </a:p>
          <a:p>
            <a:pPr marL="0" marR="0">
              <a:lnSpc>
                <a:spcPts val="1210"/>
              </a:lnSpc>
              <a:spcBef>
                <a:spcPts val="3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Tier 2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959984" y="5148916"/>
            <a:ext cx="520567" cy="39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RMBS</a:t>
            </a:r>
          </a:p>
          <a:p>
            <a:pPr marL="0" marR="0">
              <a:lnSpc>
                <a:spcPts val="1210"/>
              </a:lnSpc>
              <a:spcBef>
                <a:spcPts val="3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TFF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223250" y="5173770"/>
            <a:ext cx="405569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45%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205179" y="5430691"/>
            <a:ext cx="405569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12%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546350" y="5627617"/>
            <a:ext cx="405569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66%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051802" y="5849816"/>
            <a:ext cx="405569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31%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61644" y="6433779"/>
            <a:ext cx="9920110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All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figures 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historical FX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exclude AT1.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 transactions with an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original call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 maturity date greater</a:t>
            </a:r>
            <a:r>
              <a:rPr sz="8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months as at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respective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reporting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date. Tier 2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maturity</a:t>
            </a:r>
          </a:p>
          <a:p>
            <a:pPr marL="2286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profile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next callable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date 2.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at 1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October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57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8640" y="437798"/>
            <a:ext cx="4818084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ANZ’S TIER</a:t>
            </a:r>
            <a:r>
              <a:rPr sz="20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2 CAPITAL</a:t>
            </a:r>
            <a:r>
              <a:rPr sz="20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PROFILE</a:t>
            </a:r>
            <a:r>
              <a:rPr sz="2000" b="1" baseline="300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0203" y="1601159"/>
            <a:ext cx="516953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ANZ’S TIER 2 CAPITAL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REQUIREMENT</a:t>
            </a:r>
            <a:r>
              <a:rPr sz="1200" b="1" spc="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 PROGRESSIVELY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01079" y="1588459"/>
            <a:ext cx="151717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TIER 2 CAPITAL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0203" y="1784039"/>
            <a:ext cx="362020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INCREASE TO</a:t>
            </a:r>
            <a:r>
              <a:rPr sz="12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MEET TLAC REQUIREMENT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56578" y="1886921"/>
            <a:ext cx="12122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Notional</a:t>
            </a:r>
            <a:r>
              <a:rPr sz="1000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amount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491" y="2041372"/>
            <a:ext cx="194550" cy="614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59"/>
              </a:lnSpc>
              <a:spcBef>
                <a:spcPts val="63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59"/>
              </a:lnSpc>
              <a:spcBef>
                <a:spcPts val="63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0703" y="2029321"/>
            <a:ext cx="3919169" cy="4054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Issued AUD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$7.0b since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July</a:t>
            </a:r>
            <a:r>
              <a:rPr sz="95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2019 across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AUD,</a:t>
            </a:r>
            <a:r>
              <a:rPr sz="95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EUR,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USD</a:t>
            </a:r>
          </a:p>
          <a:p>
            <a:pPr marL="0" marR="0">
              <a:lnSpc>
                <a:spcPts val="1152"/>
              </a:lnSpc>
              <a:spcBef>
                <a:spcPts val="537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FY21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T2 issuance</a:t>
            </a:r>
            <a:r>
              <a:rPr sz="95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expected to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be ~$4-5b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63181" y="2088683"/>
            <a:ext cx="925094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004165"/>
                </a:solidFill>
                <a:latin typeface="Verdana"/>
                <a:cs typeface="Verdana"/>
              </a:rPr>
              <a:t>By Format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83878" y="2080809"/>
            <a:ext cx="1064882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004165"/>
                </a:solidFill>
                <a:latin typeface="Verdana"/>
                <a:cs typeface="Verdana"/>
              </a:rPr>
              <a:t>By Currency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78034" y="2444530"/>
            <a:ext cx="328145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60703" y="2471281"/>
            <a:ext cx="4884333" cy="329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Required portfolio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  <a:r>
              <a:rPr sz="95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95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$12.1b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to ~$22b by January</a:t>
            </a:r>
            <a:r>
              <a:rPr sz="95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2024 (based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5%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of current</a:t>
            </a:r>
            <a:r>
              <a:rPr sz="95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RWAs</a:t>
            </a:r>
            <a:r>
              <a:rPr sz="1000" baseline="30315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386951" y="2595712"/>
            <a:ext cx="517048" cy="165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spc="43" dirty="0">
                <a:solidFill>
                  <a:srgbClr val="FFFFFF"/>
                </a:solidFill>
                <a:latin typeface="Verdana"/>
                <a:cs typeface="Verdana"/>
              </a:rPr>
              <a:t>6%4%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829797" y="2648163"/>
            <a:ext cx="37566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USD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691628" y="273782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829797" y="2821264"/>
            <a:ext cx="886555" cy="33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AUD Domestic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EUR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88491" y="2849346"/>
            <a:ext cx="194550" cy="393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1059"/>
              </a:lnSpc>
              <a:spcBef>
                <a:spcPts val="63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60703" y="2837295"/>
            <a:ext cx="4596702" cy="184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Planned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issuance</a:t>
            </a:r>
            <a:r>
              <a:rPr sz="95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multiple</a:t>
            </a:r>
            <a:r>
              <a:rPr sz="95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currencies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both callable</a:t>
            </a:r>
            <a:r>
              <a:rPr sz="950" spc="6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5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bullet</a:t>
            </a:r>
            <a:r>
              <a:rPr sz="95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format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97593" y="289022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244581" y="290571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42%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356092" y="2910291"/>
            <a:ext cx="4441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Bullet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60703" y="3058275"/>
            <a:ext cx="4551760" cy="329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Increased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T2 issuance</a:t>
            </a:r>
            <a:r>
              <a:rPr sz="95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expected to be offset</a:t>
            </a:r>
            <a:r>
              <a:rPr sz="95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by reduction</a:t>
            </a:r>
            <a:r>
              <a:rPr sz="95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other senior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unsecured funding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356092" y="3083392"/>
            <a:ext cx="55484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Callable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829797" y="3167593"/>
            <a:ext cx="849562" cy="335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AUD Offshore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JPY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97675" y="334463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69%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88491" y="3436086"/>
            <a:ext cx="194550" cy="17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9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60703" y="3424035"/>
            <a:ext cx="4931610" cy="184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2"/>
              </a:lnSpc>
              <a:spcBef>
                <a:spcPts val="0"/>
              </a:spcBef>
              <a:spcAft>
                <a:spcPts val="0"/>
              </a:spcAft>
            </a:pP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Well</a:t>
            </a:r>
            <a:r>
              <a:rPr sz="95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managed</a:t>
            </a:r>
            <a:r>
              <a:rPr sz="95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amortisation</a:t>
            </a:r>
            <a:r>
              <a:rPr sz="95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profile</a:t>
            </a:r>
            <a:r>
              <a:rPr sz="95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provides</a:t>
            </a:r>
            <a:r>
              <a:rPr sz="95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flexibility</a:t>
            </a:r>
            <a:r>
              <a:rPr sz="95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regarding issuance</a:t>
            </a:r>
            <a:r>
              <a:rPr sz="95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50" dirty="0">
                <a:solidFill>
                  <a:srgbClr val="595A5B"/>
                </a:solidFill>
                <a:latin typeface="Verdana"/>
                <a:cs typeface="Verdana"/>
              </a:rPr>
              <a:t>tenor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829797" y="3513235"/>
            <a:ext cx="38073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SGD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466833" y="3539143"/>
            <a:ext cx="39367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74166" y="4233742"/>
            <a:ext cx="176176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FUNDING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PROFILE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601079" y="4233742"/>
            <a:ext cx="318485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AMORTISATION</a:t>
            </a:r>
            <a:r>
              <a:rPr sz="12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PROFILE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70788" y="4525854"/>
            <a:ext cx="150835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Notional</a:t>
            </a:r>
            <a:r>
              <a:rPr sz="1000" spc="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amount,</a:t>
            </a:r>
            <a:r>
              <a:rPr sz="10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679056" y="4511884"/>
            <a:ext cx="35620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809110" y="4605549"/>
            <a:ext cx="485326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3,532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915145" y="4603643"/>
            <a:ext cx="48532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3,893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246373" y="4633563"/>
            <a:ext cx="485641" cy="177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3,437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683510" y="4784111"/>
            <a:ext cx="485326" cy="12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2,937</a:t>
            </a:r>
          </a:p>
          <a:p>
            <a:pPr marL="24891" marR="0">
              <a:lnSpc>
                <a:spcPts val="1093"/>
              </a:lnSpc>
              <a:spcBef>
                <a:spcPts val="7405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FY24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357869" y="4998994"/>
            <a:ext cx="485325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2,444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473818" y="5202321"/>
            <a:ext cx="485325" cy="8445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1,706</a:t>
            </a:r>
          </a:p>
          <a:p>
            <a:pPr marL="26797" marR="0">
              <a:lnSpc>
                <a:spcPts val="1093"/>
              </a:lnSpc>
              <a:spcBef>
                <a:spcPts val="4112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FY26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239889" y="5294396"/>
            <a:ext cx="485325" cy="752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1,368</a:t>
            </a:r>
          </a:p>
          <a:p>
            <a:pPr marL="26796" marR="0">
              <a:lnSpc>
                <a:spcPts val="1093"/>
              </a:lnSpc>
              <a:spcBef>
                <a:spcPts val="3437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FY22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682740" y="5376946"/>
            <a:ext cx="485325" cy="669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1,068</a:t>
            </a:r>
          </a:p>
          <a:p>
            <a:pPr marL="26796" marR="0">
              <a:lnSpc>
                <a:spcPts val="1093"/>
              </a:lnSpc>
              <a:spcBef>
                <a:spcPts val="2787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FY21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52169" y="5419364"/>
            <a:ext cx="37136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831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855966" y="5443749"/>
            <a:ext cx="37136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824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614805" y="5466863"/>
            <a:ext cx="37136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674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428997" y="5602829"/>
            <a:ext cx="37136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225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991989" y="5588808"/>
            <a:ext cx="37136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265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058145" y="5607096"/>
            <a:ext cx="433776" cy="439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8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225</a:t>
            </a:r>
          </a:p>
          <a:p>
            <a:pPr marL="0" marR="0">
              <a:lnSpc>
                <a:spcPts val="1093"/>
              </a:lnSpc>
              <a:spcBef>
                <a:spcPts val="975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FY27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569193" y="5596123"/>
            <a:ext cx="527687" cy="450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265</a:t>
            </a:r>
          </a:p>
          <a:p>
            <a:pPr marL="0" marR="0">
              <a:lnSpc>
                <a:spcPts val="1093"/>
              </a:lnSpc>
              <a:spcBef>
                <a:spcPts val="1011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FY28+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177795" y="5631175"/>
            <a:ext cx="371369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131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20775" y="5869833"/>
            <a:ext cx="433777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FY21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582800" y="5869833"/>
            <a:ext cx="433777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FY22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146426" y="5869833"/>
            <a:ext cx="433777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272028" y="5869833"/>
            <a:ext cx="433777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FY25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834129" y="5869833"/>
            <a:ext cx="433777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397628" y="5869833"/>
            <a:ext cx="433777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FY27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912105" y="5869833"/>
            <a:ext cx="527688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FY28+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825740" y="5869833"/>
            <a:ext cx="433776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FY23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384413" y="5869833"/>
            <a:ext cx="433776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FY24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941943" y="5869833"/>
            <a:ext cx="433776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FY25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136903" y="6129828"/>
            <a:ext cx="2323037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Scheduled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Bullet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Call</a:t>
            </a:r>
            <a:r>
              <a:rPr sz="9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Date</a:t>
            </a:r>
            <a:r>
              <a:rPr sz="9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Profile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827266" y="6129828"/>
            <a:ext cx="1252401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Bullet Amortisation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238743" y="6129828"/>
            <a:ext cx="604194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Callable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961644" y="6314297"/>
            <a:ext cx="10299281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Profile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AUD equivalent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historical FX, excluding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Perpetual Floating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notes issued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 October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1986 (which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loses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Basel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III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transitional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relief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2021).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Comprises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Tier 2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</a:p>
          <a:p>
            <a:pPr marL="2286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Capital Securities only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(i.e. does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 Tier 2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such as eligible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General reserve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impairment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43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assets)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Current RWAs $429b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at 30 September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58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961644" y="6680058"/>
            <a:ext cx="856615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Amortisation profile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modelled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scheduled first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date 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callable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structures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line</a:t>
            </a:r>
            <a:r>
              <a:rPr sz="8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 APRA’s amortisation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requirements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bullet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structures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099396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WELL PREPARED</a:t>
            </a:r>
            <a:r>
              <a:rPr sz="2000" b="1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FOR THE ENVIRONMENT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17106" y="1628083"/>
            <a:ext cx="299389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CET1 AND ADDITIONAL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BUFFERS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8853" y="1996752"/>
            <a:ext cx="4697000" cy="2266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58bps</a:t>
            </a:r>
            <a:r>
              <a:rPr sz="1400" b="1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($2.5b)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  <a:r>
              <a:rPr sz="14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4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capital</a:t>
            </a:r>
            <a:r>
              <a:rPr sz="14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(CET1)</a:t>
            </a:r>
            <a:r>
              <a:rPr sz="14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4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0" marR="0">
              <a:lnSpc>
                <a:spcPts val="1706"/>
              </a:lnSpc>
              <a:spcBef>
                <a:spcPts val="3573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174bps</a:t>
            </a:r>
            <a:r>
              <a:rPr sz="1400" b="1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  <a:r>
              <a:rPr sz="14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capital</a:t>
            </a:r>
            <a:r>
              <a:rPr sz="14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generated from</a:t>
            </a:r>
            <a:r>
              <a:rPr sz="14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PBP </a:t>
            </a:r>
            <a:r>
              <a:rPr sz="14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4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  <a:r>
              <a:rPr sz="1400" baseline="30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  <a:p>
            <a:pPr marL="0" marR="0">
              <a:lnSpc>
                <a:spcPts val="1706"/>
              </a:lnSpc>
              <a:spcBef>
                <a:spcPts val="3575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$1.6b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  <a:r>
              <a:rPr sz="14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4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CP balance</a:t>
            </a:r>
            <a:r>
              <a:rPr sz="14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4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  <a:p>
            <a:pPr marL="0" marR="0">
              <a:lnSpc>
                <a:spcPts val="1706"/>
              </a:lnSpc>
              <a:spcBef>
                <a:spcPts val="3523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$106b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surplus</a:t>
            </a:r>
            <a:r>
              <a:rPr sz="14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stable</a:t>
            </a:r>
            <a:r>
              <a:rPr sz="14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1400" baseline="30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31856" y="2202315"/>
            <a:ext cx="507164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$64b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11283" y="2418039"/>
            <a:ext cx="1602200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1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generate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profit</a:t>
            </a:r>
            <a:r>
              <a:rPr sz="800" spc="-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~$10b</a:t>
            </a:r>
            <a:r>
              <a:rPr sz="800" spc="-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PBP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illustrative</a:t>
            </a:r>
          </a:p>
          <a:p>
            <a:pPr marL="327659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on FY20</a:t>
            </a:r>
            <a:r>
              <a:rPr sz="800" baseline="29999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94778" y="2854968"/>
            <a:ext cx="507164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595A5B"/>
                </a:solidFill>
                <a:latin typeface="Verdana"/>
                <a:cs typeface="Verdana"/>
              </a:rPr>
              <a:t>$49b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61219" y="2865329"/>
            <a:ext cx="104375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CP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Balance</a:t>
            </a:r>
            <a:r>
              <a:rPr sz="800" spc="7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$5b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69378" y="3127457"/>
            <a:ext cx="589551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Mgmt</a:t>
            </a:r>
          </a:p>
          <a:p>
            <a:pPr marL="914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Buffer</a:t>
            </a:r>
          </a:p>
          <a:p>
            <a:pPr marL="4114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spc="18" dirty="0">
                <a:solidFill>
                  <a:srgbClr val="FFFFFF"/>
                </a:solidFill>
                <a:latin typeface="Verdana"/>
                <a:cs typeface="Verdana"/>
              </a:rPr>
              <a:t>$15b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510526" y="3833958"/>
            <a:ext cx="473525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431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CCB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$15b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44281" y="3959438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44683" y="4016584"/>
            <a:ext cx="47906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485253" y="4494485"/>
            <a:ext cx="498101" cy="496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CET1</a:t>
            </a:r>
          </a:p>
          <a:p>
            <a:pPr marL="1981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min.</a:t>
            </a:r>
          </a:p>
          <a:p>
            <a:pPr marL="24383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$19b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28853" y="4679500"/>
            <a:ext cx="2608739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595A5B"/>
                </a:solidFill>
                <a:latin typeface="Verdana"/>
                <a:cs typeface="Verdana"/>
              </a:rPr>
              <a:t>$60b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surplus</a:t>
            </a:r>
            <a:r>
              <a:rPr sz="14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liquid</a:t>
            </a:r>
            <a:r>
              <a:rPr sz="14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  <a:r>
              <a:rPr sz="1400" baseline="300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382509" y="5163017"/>
            <a:ext cx="727998" cy="361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583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  <a:r>
              <a:rPr sz="1000" spc="-8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baseline="33200" dirty="0">
                <a:solidFill>
                  <a:srgbClr val="2C2D2E"/>
                </a:solidFill>
                <a:latin typeface="Verdana"/>
                <a:cs typeface="Verdana"/>
              </a:rPr>
              <a:t>1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(Sep-20)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368281" y="5180666"/>
            <a:ext cx="1784020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CET1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&amp; Additional buffers</a:t>
            </a:r>
          </a:p>
          <a:p>
            <a:pPr marL="55168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(Sep-20)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0656" y="6447495"/>
            <a:ext cx="10750422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Sep-20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 ratios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RWA increase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 result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APRA modelling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policy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related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changes; 2.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Conservation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Buffer; 3.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CET1 Buffer above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8%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CET1;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 Profit before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Provisions (PBP)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 post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tax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Cash Continuing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 / Notable items; 5.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Stable funding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excess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NSFR regulatory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minimums,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at 30 September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2020;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 Liquid</a:t>
            </a:r>
            <a:r>
              <a:rPr sz="8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excess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LCR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regulatory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minimums,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 average;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 Profit before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Provisions (PBP)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tax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Continuing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excluding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 / Notable items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042902" y="660020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64559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IMPACTS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OF RATE</a:t>
            </a:r>
            <a:r>
              <a:rPr sz="2000" b="1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MOVEMENTS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56046"/>
            <a:ext cx="1817810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BILLS/OIS</a:t>
            </a:r>
            <a:r>
              <a:rPr sz="1200" b="1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SPREAD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42053" y="1756046"/>
            <a:ext cx="2315011" cy="406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&amp; REPLICATING</a:t>
            </a:r>
          </a:p>
          <a:p>
            <a:pPr marL="0" marR="0">
              <a:lnSpc>
                <a:spcPts val="1442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DEPOSITS PORTFOLIO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53526" y="1756046"/>
            <a:ext cx="2388343" cy="406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2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&amp; REPLICATING</a:t>
            </a:r>
          </a:p>
          <a:p>
            <a:pPr marL="0" marR="0">
              <a:lnSpc>
                <a:spcPts val="1442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DEPOSITS PORTFOLIO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42053" y="2122367"/>
            <a:ext cx="13100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(AUSTRALIA)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3075" y="2141810"/>
            <a:ext cx="3767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bps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67351" y="2284685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5831" y="2399751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80559" y="2399751"/>
            <a:ext cx="319870" cy="2169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3.0</a:t>
            </a:r>
          </a:p>
          <a:p>
            <a:pPr marL="0" marR="0">
              <a:lnSpc>
                <a:spcPts val="977"/>
              </a:lnSpc>
              <a:spcBef>
                <a:spcPts val="160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2.5</a:t>
            </a:r>
          </a:p>
          <a:p>
            <a:pPr marL="0" marR="0">
              <a:lnSpc>
                <a:spcPts val="977"/>
              </a:lnSpc>
              <a:spcBef>
                <a:spcPts val="16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2.0</a:t>
            </a:r>
          </a:p>
          <a:p>
            <a:pPr marL="0" marR="0">
              <a:lnSpc>
                <a:spcPts val="980"/>
              </a:lnSpc>
              <a:spcBef>
                <a:spcPts val="16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1.5</a:t>
            </a:r>
          </a:p>
          <a:p>
            <a:pPr marL="0" marR="0">
              <a:lnSpc>
                <a:spcPts val="977"/>
              </a:lnSpc>
              <a:spcBef>
                <a:spcPts val="160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1.0</a:t>
            </a:r>
          </a:p>
          <a:p>
            <a:pPr marL="0" marR="0">
              <a:lnSpc>
                <a:spcPts val="977"/>
              </a:lnSpc>
              <a:spcBef>
                <a:spcPts val="16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</a:t>
            </a:r>
          </a:p>
          <a:p>
            <a:pPr marL="0" marR="0">
              <a:lnSpc>
                <a:spcPts val="977"/>
              </a:lnSpc>
              <a:spcBef>
                <a:spcPts val="165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5831" y="2567137"/>
            <a:ext cx="282616" cy="1500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45</a:t>
            </a:r>
          </a:p>
          <a:p>
            <a:pPr marL="0" marR="0">
              <a:lnSpc>
                <a:spcPts val="977"/>
              </a:lnSpc>
              <a:spcBef>
                <a:spcPts val="33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  <a:p>
            <a:pPr marL="0" marR="0">
              <a:lnSpc>
                <a:spcPts val="977"/>
              </a:lnSpc>
              <a:spcBef>
                <a:spcPts val="3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35</a:t>
            </a:r>
          </a:p>
          <a:p>
            <a:pPr marL="0" marR="0">
              <a:lnSpc>
                <a:spcPts val="977"/>
              </a:lnSpc>
              <a:spcBef>
                <a:spcPts val="3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  <a:p>
            <a:pPr marL="0" marR="0">
              <a:lnSpc>
                <a:spcPts val="977"/>
              </a:lnSpc>
              <a:spcBef>
                <a:spcPts val="3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</a:t>
            </a:r>
          </a:p>
          <a:p>
            <a:pPr marL="0" marR="0">
              <a:lnSpc>
                <a:spcPts val="980"/>
              </a:lnSpc>
              <a:spcBef>
                <a:spcPts val="38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  <a:p>
            <a:pPr marL="0" marR="0">
              <a:lnSpc>
                <a:spcPts val="977"/>
              </a:lnSpc>
              <a:spcBef>
                <a:spcPts val="33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</a:t>
            </a:r>
          </a:p>
          <a:p>
            <a:pPr marL="0" marR="0">
              <a:lnSpc>
                <a:spcPts val="977"/>
              </a:lnSpc>
              <a:spcBef>
                <a:spcPts val="3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  <a:p>
            <a:pPr marL="64617" marR="0">
              <a:lnSpc>
                <a:spcPts val="977"/>
              </a:lnSpc>
              <a:spcBef>
                <a:spcPts val="3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15981" y="2565867"/>
            <a:ext cx="45672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AUST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892663" y="2565867"/>
            <a:ext cx="430750" cy="480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5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  <a:p>
            <a:pPr marL="0" marR="0">
              <a:lnSpc>
                <a:spcPts val="977"/>
              </a:lnSpc>
              <a:spcBef>
                <a:spcPts val="15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~27b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579606" y="2565867"/>
            <a:ext cx="455533" cy="797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APEA</a:t>
            </a:r>
          </a:p>
          <a:p>
            <a:pPr marL="12191" marR="0">
              <a:lnSpc>
                <a:spcPts val="977"/>
              </a:lnSpc>
              <a:spcBef>
                <a:spcPts val="15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~10b</a:t>
            </a:r>
          </a:p>
          <a:p>
            <a:pPr marL="57911" marR="0">
              <a:lnSpc>
                <a:spcPts val="977"/>
              </a:lnSpc>
              <a:spcBef>
                <a:spcPts val="15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Flat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45321" y="2883748"/>
            <a:ext cx="80028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Volume ($A)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028173" y="2883748"/>
            <a:ext cx="4307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~75b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45321" y="3201629"/>
            <a:ext cx="214394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Volume change (YoY)</a:t>
            </a:r>
            <a:r>
              <a:rPr sz="800" spc="90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~15b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696067" y="3201629"/>
            <a:ext cx="8242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~7b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545321" y="3539068"/>
            <a:ext cx="96025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Target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Duration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076053" y="3539068"/>
            <a:ext cx="11568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Rolling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5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539981" y="3539068"/>
            <a:ext cx="534906" cy="50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Various</a:t>
            </a:r>
          </a:p>
          <a:p>
            <a:pPr marL="0" marR="0">
              <a:lnSpc>
                <a:spcPts val="977"/>
              </a:lnSpc>
              <a:spcBef>
                <a:spcPts val="170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Various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545321" y="3880190"/>
            <a:ext cx="110823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Proportion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Hedged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005314" y="3880190"/>
            <a:ext cx="4770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~60%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869803" y="3880190"/>
            <a:ext cx="4770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~80%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0448" y="4072214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44424" y="4239473"/>
            <a:ext cx="26368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-5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79806" y="4406859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41350" y="4505919"/>
            <a:ext cx="3873995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</a:t>
            </a:r>
            <a:r>
              <a:rPr sz="800" spc="4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Nov-</a:t>
            </a:r>
            <a:r>
              <a:rPr sz="800" spc="2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Dec-</a:t>
            </a:r>
            <a:r>
              <a:rPr sz="800" spc="4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Jan-</a:t>
            </a:r>
            <a:r>
              <a:rPr sz="800" spc="4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Feb-</a:t>
            </a:r>
            <a:r>
              <a:rPr sz="800" spc="24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</a:t>
            </a:r>
            <a:r>
              <a:rPr sz="800" spc="4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Apr-</a:t>
            </a:r>
            <a:r>
              <a:rPr sz="800" spc="30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May-</a:t>
            </a:r>
            <a:r>
              <a:rPr sz="800" spc="37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Jun-</a:t>
            </a:r>
            <a:r>
              <a:rPr sz="800" spc="60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Jul-</a:t>
            </a:r>
            <a:r>
              <a:rPr sz="800" spc="55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Aug-</a:t>
            </a:r>
            <a:r>
              <a:rPr sz="800" spc="3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44195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  <a:r>
              <a:rPr sz="800" spc="12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  <a:r>
              <a:rPr sz="800" spc="11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  <a:r>
              <a:rPr sz="800" spc="12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800" spc="12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800" spc="104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800" spc="122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800" spc="115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800" spc="12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800" spc="11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800" spc="12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800" spc="12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704334" y="4505919"/>
            <a:ext cx="372570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</a:t>
            </a:r>
          </a:p>
          <a:p>
            <a:pPr marL="44195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134355" y="4505919"/>
            <a:ext cx="371124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Jan-</a:t>
            </a:r>
          </a:p>
          <a:p>
            <a:pPr marL="42672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556758" y="4505919"/>
            <a:ext cx="377075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Apr-</a:t>
            </a:r>
          </a:p>
          <a:p>
            <a:pPr marL="47244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007608" y="4505919"/>
            <a:ext cx="33781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Jul-</a:t>
            </a:r>
          </a:p>
          <a:p>
            <a:pPr marL="25907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415785" y="4505919"/>
            <a:ext cx="372570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</a:t>
            </a:r>
          </a:p>
          <a:p>
            <a:pPr marL="44196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846061" y="4505919"/>
            <a:ext cx="371124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Jan-</a:t>
            </a:r>
          </a:p>
          <a:p>
            <a:pPr marL="42671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265161" y="4505919"/>
            <a:ext cx="389721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</a:t>
            </a:r>
          </a:p>
          <a:p>
            <a:pPr marL="51816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700136" y="4505919"/>
            <a:ext cx="374415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Jun-</a:t>
            </a:r>
          </a:p>
          <a:p>
            <a:pPr marL="44195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119236" y="4505919"/>
            <a:ext cx="39383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86079" y="4896698"/>
            <a:ext cx="1647776" cy="335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Spot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3mth Bills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OIS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Spread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Rolling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 days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977384" y="4896698"/>
            <a:ext cx="1759998" cy="335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3mth BBSW (Monthly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Average)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Earnings Rate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023617" y="5444068"/>
            <a:ext cx="13064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FY19 Ave</a:t>
            </a:r>
            <a:r>
              <a:rPr sz="800" b="1" spc="-18" baseline="29999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:</a:t>
            </a:r>
            <a:r>
              <a:rPr sz="800" b="1" spc="27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37.5bps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343397" y="5444068"/>
            <a:ext cx="1964012" cy="355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381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FY19 Ave: 2.08%</a:t>
            </a:r>
          </a:p>
          <a:p>
            <a:pPr marL="0" marR="0">
              <a:lnSpc>
                <a:spcPts val="980"/>
              </a:lnSpc>
              <a:spcBef>
                <a:spcPts val="54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 Ave: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2.21%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205179" y="5637335"/>
            <a:ext cx="114718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 Ave: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48.0bps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945892" y="5637335"/>
            <a:ext cx="114682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 Ave: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27.0bps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993890" y="5637335"/>
            <a:ext cx="107652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 Ave: 1.95%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023617" y="5831494"/>
            <a:ext cx="13064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FY20 Ave</a:t>
            </a:r>
            <a:r>
              <a:rPr sz="800" b="1" spc="-18" baseline="29999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:</a:t>
            </a:r>
            <a:r>
              <a:rPr sz="800" b="1" spc="27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13.2bps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157214" y="5831494"/>
            <a:ext cx="115070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FY20 Ave: 1.40%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205179" y="6025042"/>
            <a:ext cx="114697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 Ave: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21.1bps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979420" y="6025042"/>
            <a:ext cx="108117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 Ave: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5.3bps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343397" y="6025042"/>
            <a:ext cx="10754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 Ave: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1.64%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993890" y="6025042"/>
            <a:ext cx="10754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 Ave: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1.20%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61644" y="6525219"/>
            <a:ext cx="3216838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 day rolling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spot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3mth Bills/OIS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spread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 other Non-Interest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Bearing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Liabilities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59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353600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CAPITAL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FRAMEWORK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7905553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CURRENT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REGULATORY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PROPOSALS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RECENT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REVISED 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IMPLEMENTATION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DATES</a:t>
            </a:r>
            <a:r>
              <a:rPr sz="1400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14231" y="1708679"/>
            <a:ext cx="1191117" cy="451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128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Original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Implementation</a:t>
            </a:r>
          </a:p>
          <a:p>
            <a:pPr marL="367284" marR="0">
              <a:lnSpc>
                <a:spcPts val="1082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Date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62336" y="1708679"/>
            <a:ext cx="1191117" cy="451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5176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Revised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Implementation</a:t>
            </a:r>
          </a:p>
          <a:p>
            <a:pPr marL="367283" marR="0">
              <a:lnSpc>
                <a:spcPts val="1082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Date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11067" y="1845532"/>
            <a:ext cx="478307" cy="177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53814" y="1845532"/>
            <a:ext cx="492800" cy="177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04053" y="1845532"/>
            <a:ext cx="492800" cy="177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54418" y="1845532"/>
            <a:ext cx="492800" cy="177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1H21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04657" y="1845532"/>
            <a:ext cx="492800" cy="177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2H21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1644" y="2282592"/>
            <a:ext cx="1755445" cy="546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RBNZ Capital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Framework</a:t>
            </a:r>
          </a:p>
          <a:p>
            <a:pPr marL="0" marR="0">
              <a:lnSpc>
                <a:spcPts val="1093"/>
              </a:lnSpc>
              <a:spcBef>
                <a:spcPts val="1818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Leverage ratio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57727" y="2282592"/>
            <a:ext cx="581448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Finalise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084564" y="2282592"/>
            <a:ext cx="444713" cy="276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2027</a:t>
            </a:r>
          </a:p>
          <a:p>
            <a:pPr marL="0" marR="0">
              <a:lnSpc>
                <a:spcPts val="1093"/>
              </a:lnSpc>
              <a:spcBef>
                <a:spcPts val="1818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2022</a:t>
            </a:r>
          </a:p>
          <a:p>
            <a:pPr marL="0" marR="0">
              <a:lnSpc>
                <a:spcPts val="1093"/>
              </a:lnSpc>
              <a:spcBef>
                <a:spcPts val="1819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2022</a:t>
            </a:r>
          </a:p>
          <a:p>
            <a:pPr marL="0" marR="0">
              <a:lnSpc>
                <a:spcPts val="1093"/>
              </a:lnSpc>
              <a:spcBef>
                <a:spcPts val="182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2022</a:t>
            </a:r>
          </a:p>
          <a:p>
            <a:pPr marL="0" marR="0">
              <a:lnSpc>
                <a:spcPts val="1093"/>
              </a:lnSpc>
              <a:spcBef>
                <a:spcPts val="1819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2021</a:t>
            </a:r>
          </a:p>
          <a:p>
            <a:pPr marL="0" marR="0">
              <a:lnSpc>
                <a:spcPts val="1096"/>
              </a:lnSpc>
              <a:spcBef>
                <a:spcPts val="1865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2023</a:t>
            </a:r>
          </a:p>
          <a:p>
            <a:pPr marL="0" marR="0">
              <a:lnSpc>
                <a:spcPts val="1093"/>
              </a:lnSpc>
              <a:spcBef>
                <a:spcPts val="1818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2022</a:t>
            </a:r>
          </a:p>
          <a:p>
            <a:pPr marL="0" marR="0">
              <a:lnSpc>
                <a:spcPts val="1093"/>
              </a:lnSpc>
              <a:spcBef>
                <a:spcPts val="182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408284" y="2282592"/>
            <a:ext cx="493452" cy="276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2028</a:t>
            </a:r>
            <a:r>
              <a:rPr sz="900" baseline="30666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  <a:p>
            <a:pPr marL="24383" marR="0">
              <a:lnSpc>
                <a:spcPts val="1093"/>
              </a:lnSpc>
              <a:spcBef>
                <a:spcPts val="1818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2023</a:t>
            </a:r>
          </a:p>
          <a:p>
            <a:pPr marL="24383" marR="0">
              <a:lnSpc>
                <a:spcPts val="1093"/>
              </a:lnSpc>
              <a:spcBef>
                <a:spcPts val="1819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2023</a:t>
            </a:r>
          </a:p>
          <a:p>
            <a:pPr marL="24383" marR="0">
              <a:lnSpc>
                <a:spcPts val="1093"/>
              </a:lnSpc>
              <a:spcBef>
                <a:spcPts val="182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2023</a:t>
            </a:r>
          </a:p>
          <a:p>
            <a:pPr marL="24383" marR="0">
              <a:lnSpc>
                <a:spcPts val="1093"/>
              </a:lnSpc>
              <a:spcBef>
                <a:spcPts val="1819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2023</a:t>
            </a:r>
          </a:p>
          <a:p>
            <a:pPr marL="24383" marR="0">
              <a:lnSpc>
                <a:spcPts val="1096"/>
              </a:lnSpc>
              <a:spcBef>
                <a:spcPts val="1865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2024</a:t>
            </a:r>
          </a:p>
          <a:p>
            <a:pPr marL="24383" marR="0">
              <a:lnSpc>
                <a:spcPts val="1093"/>
              </a:lnSpc>
              <a:spcBef>
                <a:spcPts val="1818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2023</a:t>
            </a:r>
          </a:p>
          <a:p>
            <a:pPr marL="144780" marR="0">
              <a:lnSpc>
                <a:spcPts val="1093"/>
              </a:lnSpc>
              <a:spcBef>
                <a:spcPts val="182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82896" y="2652416"/>
            <a:ext cx="581448" cy="1286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Finalise</a:t>
            </a:r>
          </a:p>
          <a:p>
            <a:pPr marL="0" marR="0">
              <a:lnSpc>
                <a:spcPts val="1093"/>
              </a:lnSpc>
              <a:spcBef>
                <a:spcPts val="7646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Finalise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61644" y="2953787"/>
            <a:ext cx="1814153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Standardised</a:t>
            </a:r>
            <a:r>
              <a:rPr sz="900" b="1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Approach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9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589273" y="3022367"/>
            <a:ext cx="870182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Consultation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83757" y="3022367"/>
            <a:ext cx="1431041" cy="54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Consultation / Finalise</a:t>
            </a:r>
          </a:p>
          <a:p>
            <a:pPr marL="0" marR="0">
              <a:lnSpc>
                <a:spcPts val="1093"/>
              </a:lnSpc>
              <a:spcBef>
                <a:spcPts val="182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Consultation / Finalise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61644" y="3323864"/>
            <a:ext cx="1670063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Internal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Ratings-based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Approach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to Credit</a:t>
            </a:r>
            <a:r>
              <a:rPr sz="900" b="1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163314" y="3392445"/>
            <a:ext cx="870182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Consultation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61644" y="3762395"/>
            <a:ext cx="1218921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Operational</a:t>
            </a:r>
            <a:r>
              <a:rPr sz="9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61644" y="4063333"/>
            <a:ext cx="1663456" cy="314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Fundamental</a:t>
            </a:r>
            <a:r>
              <a:rPr sz="9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Review of</a:t>
            </a:r>
          </a:p>
          <a:p>
            <a:pPr marL="0" marR="0">
              <a:lnSpc>
                <a:spcPts val="1081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900" b="1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Trading Book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739640" y="4131913"/>
            <a:ext cx="870862" cy="177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Consultation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61644" y="4433591"/>
            <a:ext cx="1731576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9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Rate Risk</a:t>
            </a:r>
            <a:r>
              <a:rPr sz="900" b="1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in the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900" b="1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Book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589273" y="4502170"/>
            <a:ext cx="870182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Consultation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183757" y="4502170"/>
            <a:ext cx="1431041" cy="983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Consultation / Finalise</a:t>
            </a:r>
          </a:p>
          <a:p>
            <a:pPr marL="0" marR="0">
              <a:lnSpc>
                <a:spcPts val="1093"/>
              </a:lnSpc>
              <a:spcBef>
                <a:spcPts val="5207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Consultation / Finalise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61644" y="4803668"/>
            <a:ext cx="1717001" cy="314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Loss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Absorbing</a:t>
            </a:r>
            <a:r>
              <a:rPr sz="900" b="1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Capacity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(LAC)</a:t>
            </a:r>
            <a:r>
              <a:rPr sz="900" b="1" baseline="30666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636005" y="4879299"/>
            <a:ext cx="66089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Transition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61644" y="5171588"/>
            <a:ext cx="1560742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Capital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Treatment</a:t>
            </a:r>
            <a:r>
              <a:rPr sz="900" b="1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Investments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Subsidiaries</a:t>
            </a:r>
            <a:r>
              <a:rPr sz="9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(Level 1)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163314" y="5308748"/>
            <a:ext cx="870182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Consultation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084564" y="5308748"/>
            <a:ext cx="444521" cy="679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2021</a:t>
            </a:r>
          </a:p>
          <a:p>
            <a:pPr marL="0" marR="0">
              <a:lnSpc>
                <a:spcPts val="1093"/>
              </a:lnSpc>
              <a:spcBef>
                <a:spcPts val="2811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150729" y="5308748"/>
            <a:ext cx="1009047" cy="679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Expected 2022</a:t>
            </a:r>
          </a:p>
          <a:p>
            <a:pPr marL="281939" marR="0">
              <a:lnSpc>
                <a:spcPts val="1093"/>
              </a:lnSpc>
              <a:spcBef>
                <a:spcPts val="2811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2022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61644" y="5742427"/>
            <a:ext cx="1811261" cy="3142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Associations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9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Related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Entities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157727" y="5811007"/>
            <a:ext cx="581448" cy="17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Finalise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61644" y="6360322"/>
            <a:ext cx="101306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Timeline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APRA’s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 Policy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Supervision Priorities (published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January 2020)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revised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following APRA’s deferral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capital reform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implementation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response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COVID-19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90244" y="6482242"/>
            <a:ext cx="88091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circumstances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61644" y="6604162"/>
            <a:ext cx="5371600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transition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period 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 July</a:t>
            </a:r>
            <a:r>
              <a:rPr sz="80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2021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(subject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change)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3% of RWA increase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Capital requirements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announced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July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11644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LIQUIDITY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AND</a:t>
            </a:r>
            <a:r>
              <a:rPr sz="20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FUNDING</a:t>
            </a:r>
            <a:r>
              <a:rPr sz="2000" b="1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ENVIRONMENT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23460"/>
            <a:ext cx="463762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CURRENT</a:t>
            </a:r>
            <a:r>
              <a:rPr sz="12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EXCESS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LIQUIDITY</a:t>
            </a:r>
            <a:r>
              <a:rPr sz="12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IS LIKELY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 PERSIST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20611" y="1723460"/>
            <a:ext cx="513221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DECLINING</a:t>
            </a:r>
            <a:r>
              <a:rPr sz="12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FUNDING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GAP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  <a:r>
              <a:rPr sz="1200" b="1" spc="17" baseline="29999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ACROSS AUSTRALIAN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SYSTEM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2531" y="1960204"/>
            <a:ext cx="281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23446"/>
            <a:ext cx="4667963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Large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led to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 significant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Funding Gap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68541" y="2111155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750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5035" y="2175846"/>
            <a:ext cx="5020189" cy="344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reduction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(10x higher than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 full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year during the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GFC) across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Australian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system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68541" y="234031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2823" y="2557227"/>
            <a:ext cx="5165563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spc="-12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addition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quantum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increasing,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quality</a:t>
            </a:r>
            <a:r>
              <a:rPr sz="10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</a:p>
          <a:p>
            <a:pPr marL="17221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simultaneously improving (higher household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operational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deposits)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</a:p>
          <a:p>
            <a:pPr marL="17221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very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high household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savings rates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conservative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settings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68541" y="2567391"/>
            <a:ext cx="348379" cy="1302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650</a:t>
            </a:r>
          </a:p>
          <a:p>
            <a:pPr marL="0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600</a:t>
            </a:r>
          </a:p>
          <a:p>
            <a:pPr marL="0" marR="0">
              <a:lnSpc>
                <a:spcPts val="977"/>
              </a:lnSpc>
              <a:spcBef>
                <a:spcPts val="81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550</a:t>
            </a:r>
          </a:p>
          <a:p>
            <a:pPr marL="0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500</a:t>
            </a:r>
          </a:p>
          <a:p>
            <a:pPr marL="0" marR="0">
              <a:lnSpc>
                <a:spcPts val="977"/>
              </a:lnSpc>
              <a:spcBef>
                <a:spcPts val="81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450</a:t>
            </a:r>
          </a:p>
          <a:p>
            <a:pPr marL="0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42823" y="3090627"/>
            <a:ext cx="5111329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Facility</a:t>
            </a:r>
            <a:r>
              <a:rPr sz="10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(TFF)</a:t>
            </a:r>
            <a:r>
              <a:rPr sz="10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has contributed</a:t>
            </a:r>
            <a:r>
              <a:rPr sz="100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further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banking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15035" y="3243027"/>
            <a:ext cx="60728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system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2823" y="3471627"/>
            <a:ext cx="4035208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Implications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narrowing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Funding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Gap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include;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9231" y="3699921"/>
            <a:ext cx="4404332" cy="192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Negates</a:t>
            </a:r>
            <a:r>
              <a:rPr sz="10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near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senior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debt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requirements</a:t>
            </a:r>
            <a:r>
              <a:rPr sz="1000" spc="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(although T2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33388" y="3800942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2015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30389" y="3800942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328914" y="3800942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226042" y="3800942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124820" y="3800942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021821" y="3800942"/>
            <a:ext cx="4139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30224" y="3852881"/>
            <a:ext cx="18059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requirements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unchanged)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492240" y="4028891"/>
            <a:ext cx="496099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AUSTRALIAN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MONETARY</a:t>
            </a:r>
            <a:r>
              <a:rPr sz="1200" b="1" spc="419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AND FISCAL</a:t>
            </a:r>
            <a:r>
              <a:rPr sz="12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POLICY ACTIONS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42823" y="4081481"/>
            <a:ext cx="4466555" cy="64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407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Elevated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Exchange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Settlement</a:t>
            </a:r>
            <a:r>
              <a:rPr sz="10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balances</a:t>
            </a:r>
          </a:p>
          <a:p>
            <a:pPr marL="0" marR="0">
              <a:lnSpc>
                <a:spcPts val="1210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medium term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influences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system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Gap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include</a:t>
            </a:r>
          </a:p>
          <a:p>
            <a:pPr marL="216407" marR="0">
              <a:lnSpc>
                <a:spcPts val="1210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Demand</a:t>
            </a:r>
            <a:r>
              <a:rPr sz="10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411721" y="4320245"/>
            <a:ext cx="5160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Action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488423" y="4320245"/>
            <a:ext cx="37557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GFC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782934" y="4320245"/>
            <a:ext cx="726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COVID-19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411721" y="4571705"/>
            <a:ext cx="159177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Rate Target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387840" y="4571705"/>
            <a:ext cx="57550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-425bps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923143" y="4571705"/>
            <a:ext cx="4461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-50ps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59231" y="4767281"/>
            <a:ext cx="4445598" cy="42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Tax cuts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future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fiscal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measures,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state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government</a:t>
            </a:r>
          </a:p>
          <a:p>
            <a:pPr marL="0" marR="0">
              <a:lnSpc>
                <a:spcPts val="1210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Outright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QE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411721" y="4846025"/>
            <a:ext cx="130744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997695" y="4846025"/>
            <a:ext cx="135756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Government Guarantee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517758" y="4846025"/>
            <a:ext cx="1255190" cy="439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Term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Facility</a:t>
            </a:r>
          </a:p>
          <a:p>
            <a:pPr marL="463296" marR="0">
              <a:lnSpc>
                <a:spcPts val="977"/>
              </a:lnSpc>
              <a:spcBef>
                <a:spcPts val="120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411721" y="5123393"/>
            <a:ext cx="17827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Unconventional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Monetary Policy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531095" y="5123393"/>
            <a:ext cx="2907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59231" y="5224862"/>
            <a:ext cx="4794579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1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Offshore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wholesale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funding requirement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 significantly</a:t>
            </a:r>
            <a:r>
              <a:rPr sz="10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decrease</a:t>
            </a:r>
            <a:r>
              <a:rPr sz="10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 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411721" y="5348131"/>
            <a:ext cx="2616658" cy="28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Excess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System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(RBA Exchange Settlement</a:t>
            </a:r>
          </a:p>
          <a:p>
            <a:pPr marL="0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Account Surplus)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30224" y="5377262"/>
            <a:ext cx="184512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proportion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272016" y="5409651"/>
            <a:ext cx="8082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 to ~$15b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741786" y="5409651"/>
            <a:ext cx="8082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 to ~$90b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42823" y="5605812"/>
            <a:ext cx="3314613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Similar</a:t>
            </a:r>
            <a:r>
              <a:rPr sz="10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operating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environment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991600" y="5664159"/>
            <a:ext cx="1368412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586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~$20b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(12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months to Sept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09)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500994" y="5664159"/>
            <a:ext cx="1291476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23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~$200b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(5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Sept 20)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411721" y="5725119"/>
            <a:ext cx="239301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Gap Reduction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(Loans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Deposits)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411721" y="6011326"/>
            <a:ext cx="95702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Fiscal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Stimulus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083040" y="6011326"/>
            <a:ext cx="118706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$88b (~6% of GDP)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487279" y="6011326"/>
            <a:ext cx="13178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$276b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(~14% of GDP)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42823" y="6318565"/>
            <a:ext cx="10548609" cy="52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28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Funding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Gap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calculated 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APRA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Monthly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Authorised Deposit-taking Institution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Statistics as Loans minus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Deposits.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includes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“Total residents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leases”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“Deposits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non-financial</a:t>
            </a:r>
            <a:r>
              <a:rPr sz="8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businesses”,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“Deposits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institutions”,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“Deposits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general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government”,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“Deposits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households”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“Deposits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community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organisations”</a:t>
            </a:r>
            <a:r>
              <a:rPr sz="800" spc="27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 RBA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Statistical Tables – “Monetary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Policy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Current 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A3”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</a:t>
            </a:r>
            <a:r>
              <a:rPr sz="800" u="sng" dirty="0">
                <a:solidFill>
                  <a:srgbClr val="0000FF"/>
                </a:solidFill>
                <a:latin typeface="Verdana"/>
                <a:cs typeface="Verdana"/>
                <a:hlinkClick r:id="rId3"/>
              </a:rPr>
              <a:t>https://www.rba.gov.au/statistics/tables/</a:t>
            </a:r>
            <a:r>
              <a:rPr sz="800" spc="-20" dirty="0">
                <a:solidFill>
                  <a:srgbClr val="0000FF"/>
                </a:solidFill>
                <a:latin typeface="Verdana"/>
                <a:cs typeface="Verdana"/>
                <a:hlinkClick r:id="rId3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“Open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Operations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2003 to 2008 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A3” at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u="sng" dirty="0">
                <a:solidFill>
                  <a:srgbClr val="0000FF"/>
                </a:solidFill>
                <a:latin typeface="Verdana"/>
                <a:cs typeface="Verdana"/>
                <a:hlinkClick r:id="rId4"/>
              </a:rPr>
              <a:t>https://www.rba.gov.au/statistics/historical-data.html</a:t>
            </a:r>
            <a:r>
              <a:rPr sz="800" spc="-20" dirty="0">
                <a:solidFill>
                  <a:srgbClr val="0000FF"/>
                </a:solidFill>
                <a:latin typeface="Verdana"/>
                <a:cs typeface="Verdana"/>
                <a:hlinkClick r:id="rId4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Economics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estimates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274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sz="4200" b="1" dirty="0">
                <a:solidFill>
                  <a:srgbClr val="007DBA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sz="3800" spc="93" dirty="0">
                <a:solidFill>
                  <a:srgbClr val="004165"/>
                </a:solidFill>
                <a:latin typeface="Calibri"/>
                <a:cs typeface="Calibri"/>
              </a:rPr>
              <a:t>FULL</a:t>
            </a:r>
            <a:r>
              <a:rPr sz="3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80" dirty="0">
                <a:solidFill>
                  <a:srgbClr val="004165"/>
                </a:solidFill>
                <a:latin typeface="Calibri"/>
                <a:cs typeface="Calibri"/>
              </a:rPr>
              <a:t>YEAR</a:t>
            </a:r>
            <a:r>
              <a:rPr sz="3800" spc="12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33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76208" y="4336305"/>
            <a:ext cx="3545941" cy="60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24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82" dirty="0">
                <a:solidFill>
                  <a:srgbClr val="004165"/>
                </a:solidFill>
                <a:latin typeface="Calibri"/>
                <a:cs typeface="Calibri"/>
              </a:rPr>
              <a:t>INVESTOR</a:t>
            </a:r>
            <a:r>
              <a:rPr sz="1800" b="1" spc="123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94" dirty="0">
                <a:solidFill>
                  <a:srgbClr val="004165"/>
                </a:solidFill>
                <a:latin typeface="Calibri"/>
                <a:cs typeface="Calibri"/>
              </a:rPr>
              <a:t>DISCUSSION</a:t>
            </a:r>
            <a:r>
              <a:rPr sz="1800" b="1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46" dirty="0">
                <a:solidFill>
                  <a:srgbClr val="004165"/>
                </a:solidFill>
                <a:latin typeface="Calibri"/>
                <a:cs typeface="Calibri"/>
              </a:rPr>
              <a:t>PACK</a:t>
            </a:r>
          </a:p>
          <a:p>
            <a:pPr marL="0" marR="0">
              <a:lnSpc>
                <a:spcPts val="2197"/>
              </a:lnSpc>
              <a:spcBef>
                <a:spcPts val="46"/>
              </a:spcBef>
              <a:spcAft>
                <a:spcPts val="0"/>
              </a:spcAft>
            </a:pPr>
            <a:r>
              <a:rPr sz="1800" spc="83" dirty="0">
                <a:solidFill>
                  <a:srgbClr val="004165"/>
                </a:solidFill>
                <a:latin typeface="Calibri"/>
                <a:cs typeface="Calibri"/>
              </a:rPr>
              <a:t>CUSTOMER</a:t>
            </a:r>
            <a:r>
              <a:rPr sz="1800" spc="136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87" dirty="0">
                <a:solidFill>
                  <a:srgbClr val="004165"/>
                </a:solidFill>
                <a:latin typeface="Calibri"/>
                <a:cs typeface="Calibri"/>
              </a:rPr>
              <a:t>SUPPORT</a:t>
            </a:r>
            <a:r>
              <a:rPr sz="1800" spc="136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4" dirty="0">
                <a:solidFill>
                  <a:srgbClr val="004165"/>
                </a:solidFill>
                <a:latin typeface="Calibri"/>
                <a:cs typeface="Calibri"/>
              </a:rPr>
              <a:t>(COVID-19)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173039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960835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AUSTRALIA &amp;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NZ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HOME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LOAN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AUSTRALIA BUSINESS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LOAN 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ACTIVE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LOAN DEFERRALS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23939" y="1744796"/>
            <a:ext cx="243526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ACTIVE LOAN DEFERRALS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72789" y="1833581"/>
            <a:ext cx="934120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ANZ</a:t>
            </a:r>
          </a:p>
          <a:p>
            <a:pPr marL="12839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Portfolio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(30 Sep-20)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57241" y="1833581"/>
            <a:ext cx="907831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active</a:t>
            </a:r>
          </a:p>
          <a:p>
            <a:pPr marL="7162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deferrals</a:t>
            </a:r>
            <a:r>
              <a:rPr sz="1000" baseline="300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(15 Oct-20)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09536" y="2035130"/>
            <a:ext cx="1816861" cy="42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End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month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net</a:t>
            </a:r>
            <a:r>
              <a:rPr sz="1000" spc="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position</a:t>
            </a:r>
          </a:p>
          <a:p>
            <a:pPr marL="0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</a:t>
            </a:r>
            <a:r>
              <a:rPr sz="1000" spc="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numbers</a:t>
            </a:r>
            <a:r>
              <a:rPr sz="10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(000s)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940" y="2392000"/>
            <a:ext cx="1800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Home loans</a:t>
            </a:r>
            <a:r>
              <a:rPr sz="10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– Australia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23681" y="2534117"/>
            <a:ext cx="348379" cy="49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125</a:t>
            </a:r>
          </a:p>
          <a:p>
            <a:pPr marL="31750" marR="0">
              <a:lnSpc>
                <a:spcPts val="977"/>
              </a:lnSpc>
              <a:spcBef>
                <a:spcPts val="16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50933" y="2556469"/>
            <a:ext cx="348379" cy="493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124</a:t>
            </a:r>
          </a:p>
          <a:p>
            <a:pPr marL="31750" marR="0">
              <a:lnSpc>
                <a:spcPts val="977"/>
              </a:lnSpc>
              <a:spcBef>
                <a:spcPts val="16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877932" y="2556469"/>
            <a:ext cx="348379" cy="482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124</a:t>
            </a:r>
          </a:p>
          <a:p>
            <a:pPr marL="31750" marR="0">
              <a:lnSpc>
                <a:spcPts val="980"/>
              </a:lnSpc>
              <a:spcBef>
                <a:spcPts val="154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2940" y="2685497"/>
            <a:ext cx="2947579" cy="195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number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  <a:p>
            <a:pPr marL="0" marR="0">
              <a:lnSpc>
                <a:spcPts val="1210"/>
              </a:lnSpc>
              <a:spcBef>
                <a:spcPts val="110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 value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 balance ($b)</a:t>
            </a:r>
          </a:p>
          <a:p>
            <a:pPr marL="0" marR="0">
              <a:lnSpc>
                <a:spcPts val="1210"/>
              </a:lnSpc>
              <a:spcBef>
                <a:spcPts val="110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Home Loans – New Zealand</a:t>
            </a:r>
          </a:p>
          <a:p>
            <a:pPr marL="0" marR="0">
              <a:lnSpc>
                <a:spcPts val="1210"/>
              </a:lnSpc>
              <a:spcBef>
                <a:spcPts val="110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number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  <a:p>
            <a:pPr marL="0" marR="0">
              <a:lnSpc>
                <a:spcPts val="1210"/>
              </a:lnSpc>
              <a:spcBef>
                <a:spcPts val="115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 value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 balance</a:t>
            </a:r>
            <a:r>
              <a:rPr sz="1000" spc="34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(NZ$b)</a:t>
            </a:r>
          </a:p>
          <a:p>
            <a:pPr marL="0" marR="0">
              <a:lnSpc>
                <a:spcPts val="1210"/>
              </a:lnSpc>
              <a:spcBef>
                <a:spcPts val="1101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1000" b="1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Loans – Australia</a:t>
            </a:r>
          </a:p>
          <a:p>
            <a:pPr marL="0" marR="0">
              <a:lnSpc>
                <a:spcPts val="1210"/>
              </a:lnSpc>
              <a:spcBef>
                <a:spcPts val="110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number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41953" y="2685497"/>
            <a:ext cx="595602" cy="485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1,008k</a:t>
            </a:r>
          </a:p>
          <a:p>
            <a:pPr marL="100964" marR="0">
              <a:lnSpc>
                <a:spcPts val="1210"/>
              </a:lnSpc>
              <a:spcBef>
                <a:spcPts val="110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275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17846" y="2685497"/>
            <a:ext cx="388800" cy="485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51k</a:t>
            </a:r>
          </a:p>
          <a:p>
            <a:pPr marL="36575" marR="0">
              <a:lnSpc>
                <a:spcPts val="1210"/>
              </a:lnSpc>
              <a:spcBef>
                <a:spcPts val="110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996681" y="2823169"/>
            <a:ext cx="348379" cy="4827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112</a:t>
            </a:r>
          </a:p>
          <a:p>
            <a:pPr marL="31750" marR="0">
              <a:lnSpc>
                <a:spcPts val="977"/>
              </a:lnSpc>
              <a:spcBef>
                <a:spcPts val="154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503661" y="2867619"/>
            <a:ext cx="348379" cy="471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110</a:t>
            </a:r>
          </a:p>
          <a:p>
            <a:pPr marL="31750" marR="0">
              <a:lnSpc>
                <a:spcPts val="977"/>
              </a:lnSpc>
              <a:spcBef>
                <a:spcPts val="14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909682" y="329916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55431" y="3332693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282683" y="3332693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402703" y="3512271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004436" y="3566369"/>
            <a:ext cx="469572" cy="485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529k</a:t>
            </a:r>
          </a:p>
          <a:p>
            <a:pPr marL="77723" marR="0">
              <a:lnSpc>
                <a:spcPts val="1210"/>
              </a:lnSpc>
              <a:spcBef>
                <a:spcPts val="110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117846" y="3566369"/>
            <a:ext cx="388800" cy="485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10k</a:t>
            </a:r>
          </a:p>
          <a:p>
            <a:pPr marL="77723" marR="0">
              <a:lnSpc>
                <a:spcPts val="1210"/>
              </a:lnSpc>
              <a:spcBef>
                <a:spcPts val="110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535411" y="357716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028431" y="3610442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162410" y="3734521"/>
            <a:ext cx="282847" cy="360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</a:t>
            </a:r>
          </a:p>
          <a:p>
            <a:pPr marL="0" marR="0">
              <a:lnSpc>
                <a:spcPts val="977"/>
              </a:lnSpc>
              <a:spcBef>
                <a:spcPts val="5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402703" y="3821643"/>
            <a:ext cx="282847" cy="606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</a:p>
          <a:p>
            <a:pPr marL="0" marR="0">
              <a:lnSpc>
                <a:spcPts val="977"/>
              </a:lnSpc>
              <a:spcBef>
                <a:spcPts val="252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162410" y="415514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004436" y="4446987"/>
            <a:ext cx="469572" cy="53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236k</a:t>
            </a:r>
          </a:p>
          <a:p>
            <a:pPr marL="77723" marR="0">
              <a:lnSpc>
                <a:spcPts val="1210"/>
              </a:lnSpc>
              <a:spcBef>
                <a:spcPts val="147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117846" y="4446987"/>
            <a:ext cx="388800" cy="53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10k</a:t>
            </a:r>
          </a:p>
          <a:p>
            <a:pPr marL="77723" marR="0">
              <a:lnSpc>
                <a:spcPts val="1210"/>
              </a:lnSpc>
              <a:spcBef>
                <a:spcPts val="147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909682" y="444407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86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655431" y="447759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83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82683" y="446629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84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535411" y="4577547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74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028431" y="4621997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62940" y="4787982"/>
            <a:ext cx="160934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 value</a:t>
            </a:r>
            <a:r>
              <a:rPr sz="10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($b EAD)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162410" y="483332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51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402703" y="4944196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41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62940" y="5056972"/>
            <a:ext cx="3050145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ANZ Portfolio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 loans, asset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 lending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products.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Active deferrals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 business loans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810502" y="518892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915277" y="5311226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705600" y="536672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614159" y="5532964"/>
            <a:ext cx="247893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1000" spc="106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Apr-20</a:t>
            </a:r>
            <a:r>
              <a:rPr sz="1000" spc="9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May-20</a:t>
            </a:r>
            <a:r>
              <a:rPr sz="1000" spc="98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Jun-20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151366" y="5532964"/>
            <a:ext cx="54701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Jul-20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742043" y="5532964"/>
            <a:ext cx="1869595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  <a:r>
              <a:rPr sz="1000" spc="92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  <a:r>
              <a:rPr sz="1000" spc="107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Oct-20</a:t>
            </a:r>
          </a:p>
          <a:p>
            <a:pPr marL="1254251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(15th)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535166" y="5925242"/>
            <a:ext cx="1651358" cy="3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 Australia</a:t>
            </a:r>
          </a:p>
          <a:p>
            <a:pPr marL="0" marR="0">
              <a:lnSpc>
                <a:spcPts val="1210"/>
              </a:lnSpc>
              <a:spcBef>
                <a:spcPts val="39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 NZ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365870" y="5925242"/>
            <a:ext cx="183728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  <a:r>
              <a:rPr sz="10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42823" y="6476146"/>
            <a:ext cx="26719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page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section for footnote references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63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31435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COVID-19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3619639" cy="25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u="sng" dirty="0">
                <a:solidFill>
                  <a:srgbClr val="004165"/>
                </a:solidFill>
                <a:latin typeface="Verdana"/>
                <a:cs typeface="Verdana"/>
              </a:rPr>
              <a:t>AUSTRALIA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– HOME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LOAN DEFERRALS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07794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 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35130"/>
            <a:ext cx="7240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21268" y="2286209"/>
            <a:ext cx="240461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DEFERRAL</a:t>
            </a:r>
            <a:r>
              <a:rPr sz="1000" b="1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ROLL-OFF SUMMARY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08476" y="2399366"/>
            <a:ext cx="205431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ACTIVE</a:t>
            </a:r>
            <a:r>
              <a:rPr sz="1000" b="1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LOAN</a:t>
            </a:r>
            <a:r>
              <a:rPr sz="10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DEFERRALS</a:t>
            </a:r>
            <a:r>
              <a:rPr sz="10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5690" y="2462489"/>
            <a:ext cx="51118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1,008k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00516" y="2507320"/>
            <a:ext cx="2749794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~55k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have completed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exited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 month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period 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advised intended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action as at 15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October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57878" y="2696546"/>
            <a:ext cx="1815620" cy="42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End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month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net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position</a:t>
            </a:r>
          </a:p>
          <a:p>
            <a:pPr marL="0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  <a:r>
              <a:rPr sz="1000" spc="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(000s)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75653" y="301214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86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24600" y="304529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772277" y="307704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28230" y="3264494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221223" y="3343996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96069" y="335898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79%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979029" y="3742395"/>
            <a:ext cx="282847" cy="363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51</a:t>
            </a:r>
          </a:p>
          <a:p>
            <a:pPr marL="0" marR="0">
              <a:lnSpc>
                <a:spcPts val="977"/>
              </a:lnSpc>
              <a:spcBef>
                <a:spcPts val="6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387583" y="3762842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668646" y="3967947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43261" y="4141048"/>
            <a:ext cx="722534" cy="400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183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  <a:p>
            <a:pPr marL="0" marR="0">
              <a:lnSpc>
                <a:spcPts val="977"/>
              </a:lnSpc>
              <a:spcBef>
                <a:spcPts val="89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&lt;1%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979029" y="4485472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36369" y="4506173"/>
            <a:ext cx="40942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136k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76372" y="4603201"/>
            <a:ext cx="3438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95k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066666" y="4617806"/>
            <a:ext cx="347083" cy="304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2C2D2E"/>
                </a:solidFill>
                <a:latin typeface="Verdana"/>
                <a:cs typeface="Verdana"/>
              </a:rPr>
              <a:t>$1b</a:t>
            </a:r>
          </a:p>
          <a:p>
            <a:pPr marL="85979" marR="0">
              <a:lnSpc>
                <a:spcPts val="980"/>
              </a:lnSpc>
              <a:spcBef>
                <a:spcPts val="14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605273" y="4617806"/>
            <a:ext cx="4126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$15b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138928" y="4617806"/>
            <a:ext cx="4126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$26b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702808" y="4617806"/>
            <a:ext cx="4126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$31b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236208" y="4617806"/>
            <a:ext cx="4126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$31b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807707" y="4617806"/>
            <a:ext cx="4126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$32b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358126" y="4617806"/>
            <a:ext cx="4126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$27b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898638" y="4617806"/>
            <a:ext cx="4126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$19b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962643" y="4829896"/>
            <a:ext cx="2781823" cy="335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Completed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Advised intention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complete deferral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Restructured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95248" y="5006045"/>
            <a:ext cx="867557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portfolio</a:t>
            </a:r>
          </a:p>
          <a:p>
            <a:pPr marL="126492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(Sep-20)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684273" y="5006045"/>
            <a:ext cx="910858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Enquiries</a:t>
            </a:r>
          </a:p>
          <a:p>
            <a:pPr marL="2590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assistance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735579" y="5006045"/>
            <a:ext cx="825092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91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loans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that received</a:t>
            </a:r>
          </a:p>
          <a:p>
            <a:pPr marL="5943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repayment</a:t>
            </a:r>
          </a:p>
          <a:p>
            <a:pPr marL="10972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999229" y="5006045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56505" y="5006045"/>
            <a:ext cx="5071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Apr-20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094732" y="5006045"/>
            <a:ext cx="53640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May-20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663184" y="5006045"/>
            <a:ext cx="50424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Jun-20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234684" y="5006045"/>
            <a:ext cx="46764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Jul-20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754114" y="5006045"/>
            <a:ext cx="52668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308215" y="5006045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870190" y="5006045"/>
            <a:ext cx="50239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</a:t>
            </a:r>
          </a:p>
          <a:p>
            <a:pPr marL="12191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(15th)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962643" y="5176225"/>
            <a:ext cx="143073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Further 4 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020058" y="5271221"/>
            <a:ext cx="23556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Further 4 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approved/applied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517513" y="5271221"/>
            <a:ext cx="89629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Initial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962643" y="5349326"/>
            <a:ext cx="13568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Transferred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hardship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42823" y="6476146"/>
            <a:ext cx="26719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page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section for footnote references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64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31548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COVID-19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4453059" cy="25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u="sng" dirty="0">
                <a:solidFill>
                  <a:srgbClr val="004165"/>
                </a:solidFill>
                <a:latin typeface="Verdana"/>
                <a:cs typeface="Verdana"/>
              </a:rPr>
              <a:t>AUSTRALIA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– HOME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LOAN DEFERRAL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METRICS</a:t>
            </a:r>
            <a:r>
              <a:rPr sz="1400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01657" y="1730080"/>
            <a:ext cx="147112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Loan repayment</a:t>
            </a:r>
            <a:r>
              <a:rPr sz="800" spc="-2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deferrals</a:t>
            </a:r>
          </a:p>
          <a:p>
            <a:pPr marL="11582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Total Active deferrals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17301" y="1730080"/>
            <a:ext cx="730311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Total AUS.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Home Loan</a:t>
            </a:r>
          </a:p>
          <a:p>
            <a:pPr marL="7772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541" y="1965280"/>
            <a:ext cx="37582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Of the current ~40k active 6 month loan</a:t>
            </a:r>
            <a:r>
              <a:rPr sz="10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deferrals: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10471" y="2065360"/>
            <a:ext cx="75634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 Jul</a:t>
            </a:r>
            <a:r>
              <a:rPr sz="800" spc="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91979" y="2065360"/>
            <a:ext cx="7881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 Oct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830432" y="2095840"/>
            <a:ext cx="9036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(30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Sep 2020)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5398" y="2193880"/>
            <a:ext cx="4034201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 25%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made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at least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one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payment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while</a:t>
            </a:r>
            <a:r>
              <a:rPr sz="10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404483" y="2310593"/>
            <a:ext cx="195913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number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251950" y="2310593"/>
            <a:ext cx="473717" cy="67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1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84k</a:t>
            </a:r>
          </a:p>
          <a:p>
            <a:pPr marL="0" marR="0">
              <a:lnSpc>
                <a:spcPts val="1213"/>
              </a:lnSpc>
              <a:spcBef>
                <a:spcPts val="70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$31b</a:t>
            </a:r>
          </a:p>
          <a:p>
            <a:pPr marL="41402" marR="0">
              <a:lnSpc>
                <a:spcPts val="1210"/>
              </a:lnSpc>
              <a:spcBef>
                <a:spcPts val="76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$1b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148569" y="2310593"/>
            <a:ext cx="473717" cy="67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51k</a:t>
            </a:r>
          </a:p>
          <a:p>
            <a:pPr marL="0" marR="0">
              <a:lnSpc>
                <a:spcPts val="1213"/>
              </a:lnSpc>
              <a:spcBef>
                <a:spcPts val="70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$19b</a:t>
            </a:r>
          </a:p>
          <a:p>
            <a:pPr marL="41148" marR="0">
              <a:lnSpc>
                <a:spcPts val="1210"/>
              </a:lnSpc>
              <a:spcBef>
                <a:spcPts val="76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$1b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984356" y="2310593"/>
            <a:ext cx="595601" cy="92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1,008k</a:t>
            </a:r>
          </a:p>
          <a:p>
            <a:pPr marL="21336" marR="0">
              <a:lnSpc>
                <a:spcPts val="1213"/>
              </a:lnSpc>
              <a:spcBef>
                <a:spcPts val="70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$275b</a:t>
            </a:r>
          </a:p>
          <a:p>
            <a:pPr marL="60706" marR="0">
              <a:lnSpc>
                <a:spcPts val="1210"/>
              </a:lnSpc>
              <a:spcBef>
                <a:spcPts val="76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$33b</a:t>
            </a:r>
          </a:p>
          <a:p>
            <a:pPr marL="73152" marR="0">
              <a:lnSpc>
                <a:spcPts val="1210"/>
              </a:lnSpc>
              <a:spcBef>
                <a:spcPts val="7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56%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5398" y="2422480"/>
            <a:ext cx="4703066" cy="420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 50%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at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least a 3 month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payment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or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greater</a:t>
            </a:r>
            <a:r>
              <a:rPr sz="10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savings ‘buffer’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1213"/>
              </a:lnSpc>
              <a:spcBef>
                <a:spcPts val="585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 20%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Lenders</a:t>
            </a:r>
            <a:r>
              <a:rPr sz="10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Mortgage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Insurance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404483" y="2554127"/>
            <a:ext cx="2401128" cy="436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 value</a:t>
            </a:r>
            <a:r>
              <a:rPr sz="10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 balance</a:t>
            </a:r>
          </a:p>
          <a:p>
            <a:pPr marL="0" marR="0">
              <a:lnSpc>
                <a:spcPts val="1210"/>
              </a:lnSpc>
              <a:spcBef>
                <a:spcPts val="71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Offset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balances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404483" y="3042494"/>
            <a:ext cx="2146963" cy="435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Avg. Dynamic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LVR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(Ex. offset)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  <a:p>
            <a:pPr marL="0" marR="0">
              <a:lnSpc>
                <a:spcPts val="1210"/>
              </a:lnSpc>
              <a:spcBef>
                <a:spcPts val="7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Size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213850" y="3042494"/>
            <a:ext cx="550343" cy="923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54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68%</a:t>
            </a:r>
          </a:p>
          <a:p>
            <a:pPr marL="0" marR="0">
              <a:lnSpc>
                <a:spcPts val="1210"/>
              </a:lnSpc>
              <a:spcBef>
                <a:spcPts val="7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$371k</a:t>
            </a:r>
          </a:p>
          <a:p>
            <a:pPr marL="50545" marR="0">
              <a:lnSpc>
                <a:spcPts val="1210"/>
              </a:lnSpc>
              <a:spcBef>
                <a:spcPts val="75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92%</a:t>
            </a:r>
          </a:p>
          <a:p>
            <a:pPr marL="50545" marR="0">
              <a:lnSpc>
                <a:spcPts val="1210"/>
              </a:lnSpc>
              <a:spcBef>
                <a:spcPts val="7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73%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110469" y="3042494"/>
            <a:ext cx="550343" cy="923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29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68%</a:t>
            </a:r>
          </a:p>
          <a:p>
            <a:pPr marL="0" marR="0">
              <a:lnSpc>
                <a:spcPts val="1210"/>
              </a:lnSpc>
              <a:spcBef>
                <a:spcPts val="7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$379k</a:t>
            </a:r>
          </a:p>
          <a:p>
            <a:pPr marL="50292" marR="0">
              <a:lnSpc>
                <a:spcPts val="1210"/>
              </a:lnSpc>
              <a:spcBef>
                <a:spcPts val="75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95%</a:t>
            </a:r>
          </a:p>
          <a:p>
            <a:pPr marL="50292" marR="0">
              <a:lnSpc>
                <a:spcPts val="1210"/>
              </a:lnSpc>
              <a:spcBef>
                <a:spcPts val="7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72%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99541" y="3184734"/>
            <a:ext cx="4097349" cy="42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Of those with ANZ</a:t>
            </a:r>
            <a:r>
              <a:rPr sz="10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associated transaction account data:</a:t>
            </a:r>
          </a:p>
          <a:p>
            <a:pPr marL="225856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 80%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stable or improved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006963" y="3286334"/>
            <a:ext cx="550343" cy="435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$273k</a:t>
            </a:r>
          </a:p>
          <a:p>
            <a:pPr marL="50545" marR="0">
              <a:lnSpc>
                <a:spcPts val="1210"/>
              </a:lnSpc>
              <a:spcBef>
                <a:spcPts val="7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87%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404483" y="3530174"/>
            <a:ext cx="1608737" cy="435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Principal &amp; Interest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  <a:p>
            <a:pPr marL="0" marR="0">
              <a:lnSpc>
                <a:spcPts val="1210"/>
              </a:lnSpc>
              <a:spcBef>
                <a:spcPts val="7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Owner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Occupied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25398" y="3641934"/>
            <a:ext cx="3540000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 10% 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10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JobKeeper/JobSeeker</a:t>
            </a:r>
            <a:r>
              <a:rPr sz="1000" spc="6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payment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scheme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057508" y="3774014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68%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316090" y="4084201"/>
            <a:ext cx="5876141" cy="20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1100" b="1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ENTERING</a:t>
            </a:r>
            <a:r>
              <a:rPr sz="1100" b="1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&amp; SCHEDULED</a:t>
            </a:r>
            <a:r>
              <a:rPr sz="11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FOR EXIT/EXPIRY</a:t>
            </a:r>
            <a:r>
              <a:rPr sz="1100" b="1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1100" b="1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99541" y="4123899"/>
            <a:ext cx="5357899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Of the ~11K loan deferrals</a:t>
            </a:r>
            <a:r>
              <a:rPr sz="1000" b="1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that have requested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and received</a:t>
            </a:r>
            <a:r>
              <a:rPr sz="1000" b="1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an approval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for a 4 month</a:t>
            </a:r>
            <a:r>
              <a:rPr sz="1000" b="1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extension: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247765" y="4375744"/>
            <a:ext cx="3438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40k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25398" y="4504899"/>
            <a:ext cx="4805186" cy="42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 50%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Victoria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(impacted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the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extended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lockdown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period)</a:t>
            </a:r>
          </a:p>
          <a:p>
            <a:pPr marL="0" marR="0">
              <a:lnSpc>
                <a:spcPts val="1210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 85%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DLVR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&lt;90%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247765" y="4586945"/>
            <a:ext cx="343892" cy="375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20k</a:t>
            </a:r>
          </a:p>
          <a:p>
            <a:pPr marL="64896" marR="0">
              <a:lnSpc>
                <a:spcPts val="977"/>
              </a:lnSpc>
              <a:spcBef>
                <a:spcPts val="69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0k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201790" y="5010998"/>
            <a:ext cx="389612" cy="586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-20k</a:t>
            </a:r>
          </a:p>
          <a:p>
            <a:pPr marL="0" marR="0">
              <a:lnSpc>
                <a:spcPts val="977"/>
              </a:lnSpc>
              <a:spcBef>
                <a:spcPts val="69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-40k</a:t>
            </a:r>
          </a:p>
          <a:p>
            <a:pPr marL="0" marR="0">
              <a:lnSpc>
                <a:spcPts val="977"/>
              </a:lnSpc>
              <a:spcBef>
                <a:spcPts val="6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-60k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555613" y="5528523"/>
            <a:ext cx="533770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Apr-20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May-20 Jun-20</a:t>
            </a:r>
            <a:r>
              <a:rPr sz="800" spc="28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Jul-20</a:t>
            </a:r>
            <a:r>
              <a:rPr sz="800" spc="16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  <a:r>
              <a:rPr sz="800" spc="-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  <a:r>
              <a:rPr sz="8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Nov-20</a:t>
            </a:r>
            <a:r>
              <a:rPr sz="800" spc="-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Dec-20</a:t>
            </a:r>
            <a:r>
              <a:rPr sz="8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Jan-21</a:t>
            </a:r>
            <a:r>
              <a:rPr sz="800" spc="9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Feb-21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774815" y="5814425"/>
            <a:ext cx="16594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added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129394" y="5814425"/>
            <a:ext cx="286743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exited/expired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(or scheduled)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774815" y="5987552"/>
            <a:ext cx="22097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extended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further 4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42823" y="6476146"/>
            <a:ext cx="26719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page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section for footnote references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65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31548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COVID-19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5829541" cy="25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u="sng" dirty="0">
                <a:solidFill>
                  <a:srgbClr val="004165"/>
                </a:solidFill>
                <a:latin typeface="Verdana"/>
                <a:cs typeface="Verdana"/>
              </a:rPr>
              <a:t>AUSTRALIA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– HOME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LOAN DEFERRALS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– 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PROFILES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1996632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REPAYMENT PROFILE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148644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LOAN PURPOSE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27129"/>
            <a:ext cx="117598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25986"/>
            <a:ext cx="131628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accounts)</a:t>
            </a:r>
            <a:r>
              <a:rPr sz="1000" spc="10" baseline="30299" dirty="0">
                <a:solidFill>
                  <a:srgbClr val="004165"/>
                </a:solidFill>
                <a:latin typeface="Verdana"/>
                <a:cs typeface="Verdana"/>
              </a:rPr>
              <a:t>3,4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9997" y="2256110"/>
            <a:ext cx="71339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05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1,008k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68802" y="2242394"/>
            <a:ext cx="71339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483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~40k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63490" y="2242394"/>
            <a:ext cx="71339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392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~11k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23870" y="2614889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13096" y="2619842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521829" y="2632288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09531" y="260549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899013" y="260549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35913" y="2625938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07881" y="2694137"/>
            <a:ext cx="626776" cy="471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29%</a:t>
            </a:r>
          </a:p>
          <a:p>
            <a:pPr marL="233426" marR="0">
              <a:lnSpc>
                <a:spcPts val="977"/>
              </a:lnSpc>
              <a:spcBef>
                <a:spcPts val="14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71%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395457" y="2681691"/>
            <a:ext cx="628427" cy="471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25%</a:t>
            </a:r>
          </a:p>
          <a:p>
            <a:pPr marL="235077" marR="0">
              <a:lnSpc>
                <a:spcPts val="977"/>
              </a:lnSpc>
              <a:spcBef>
                <a:spcPts val="141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75%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018655" y="2739932"/>
            <a:ext cx="39367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302766" y="293556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93%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90342" y="2923118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97%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679950" y="292921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95%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253605" y="302154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65%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29360" y="3316564"/>
            <a:ext cx="1304682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housing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  <a:p>
            <a:pPr marL="277367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286254" y="3316564"/>
            <a:ext cx="1801182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Initial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 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still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74675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 action on maturity</a:t>
            </a:r>
          </a:p>
          <a:p>
            <a:pPr marL="51968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343653" y="3316564"/>
            <a:ext cx="1065039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- 4</a:t>
            </a:r>
          </a:p>
          <a:p>
            <a:pPr marL="2590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extension</a:t>
            </a:r>
          </a:p>
          <a:p>
            <a:pPr marL="12954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780021" y="3316564"/>
            <a:ext cx="1304680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housing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  <a:p>
            <a:pPr marL="27736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237219" y="3316564"/>
            <a:ext cx="1800802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Initial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 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still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74676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 action on maturity</a:t>
            </a:r>
          </a:p>
          <a:p>
            <a:pPr marL="51968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294619" y="3316564"/>
            <a:ext cx="1064659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- 4</a:t>
            </a:r>
          </a:p>
          <a:p>
            <a:pPr marL="2590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extension</a:t>
            </a:r>
          </a:p>
          <a:p>
            <a:pPr marL="12954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12901" y="3728044"/>
            <a:ext cx="265752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Principal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 (including</a:t>
            </a:r>
            <a:r>
              <a:rPr sz="800" spc="6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Manager)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612134" y="3728044"/>
            <a:ext cx="80689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763766" y="3728044"/>
            <a:ext cx="96668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Owner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Occupier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870190" y="3728044"/>
            <a:ext cx="581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Investor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591042" y="3728044"/>
            <a:ext cx="94840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Manager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51383" y="4063435"/>
            <a:ext cx="300701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DYNAMIC</a:t>
            </a:r>
            <a:r>
              <a:rPr sz="12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LOAN TO VALUE RATIO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529069" y="4063435"/>
            <a:ext cx="202556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 BY STATE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42823" y="4325702"/>
            <a:ext cx="131634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accounts)</a:t>
            </a:r>
            <a:r>
              <a:rPr sz="1000" spc="10" baseline="30000" dirty="0">
                <a:solidFill>
                  <a:srgbClr val="004165"/>
                </a:solidFill>
                <a:latin typeface="Verdana"/>
                <a:cs typeface="Verdana"/>
              </a:rPr>
              <a:t>3,4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620509" y="4324432"/>
            <a:ext cx="117598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accounts)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570989" y="4661621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209531" y="4664669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428985" y="465222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990342" y="4690323"/>
            <a:ext cx="393350" cy="29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  <a:p>
            <a:pPr marL="0" marR="0">
              <a:lnSpc>
                <a:spcPts val="977"/>
              </a:lnSpc>
              <a:spcBef>
                <a:spcPts val="4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679950" y="4690323"/>
            <a:ext cx="393350" cy="300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  <a:p>
            <a:pPr marL="0" marR="0">
              <a:lnSpc>
                <a:spcPts val="977"/>
              </a:lnSpc>
              <a:spcBef>
                <a:spcPts val="10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253605" y="4682449"/>
            <a:ext cx="393350" cy="397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  <a:p>
            <a:pPr marL="0" marR="0">
              <a:lnSpc>
                <a:spcPts val="83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  <a:p>
            <a:pPr marL="0" marR="0">
              <a:lnSpc>
                <a:spcPts val="977"/>
              </a:lnSpc>
              <a:spcBef>
                <a:spcPts val="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899013" y="4714072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067714" y="4740563"/>
            <a:ext cx="39367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707881" y="47601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395457" y="480614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941307" y="488869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302766" y="49125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630534" y="496642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990342" y="5028397"/>
            <a:ext cx="393350" cy="451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34%</a:t>
            </a:r>
          </a:p>
          <a:p>
            <a:pPr marL="0" marR="0">
              <a:lnSpc>
                <a:spcPts val="977"/>
              </a:lnSpc>
              <a:spcBef>
                <a:spcPts val="129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679950" y="5050622"/>
            <a:ext cx="393350" cy="441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35%</a:t>
            </a:r>
          </a:p>
          <a:p>
            <a:pPr marL="0" marR="0">
              <a:lnSpc>
                <a:spcPts val="977"/>
              </a:lnSpc>
              <a:spcBef>
                <a:spcPts val="12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8941307" y="50649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253605" y="509850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302766" y="525090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51%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630534" y="526334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46%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253605" y="533014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941307" y="531275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34%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29360" y="5557174"/>
            <a:ext cx="1304682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housing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  <a:p>
            <a:pPr marL="277367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286254" y="5557174"/>
            <a:ext cx="1801182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Initial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 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still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74675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 action on maturity</a:t>
            </a:r>
          </a:p>
          <a:p>
            <a:pPr marL="51968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343653" y="5557174"/>
            <a:ext cx="1065039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- 4</a:t>
            </a:r>
          </a:p>
          <a:p>
            <a:pPr marL="2590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extension</a:t>
            </a:r>
          </a:p>
          <a:p>
            <a:pPr marL="12954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780021" y="5547421"/>
            <a:ext cx="1304680" cy="284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housing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  <a:p>
            <a:pPr marL="27736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8237219" y="5547421"/>
            <a:ext cx="1800802" cy="406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Initial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 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still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7467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 action on maturity</a:t>
            </a:r>
          </a:p>
          <a:p>
            <a:pPr marL="498348" marR="0">
              <a:lnSpc>
                <a:spcPts val="9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294619" y="5547421"/>
            <a:ext cx="1064659" cy="406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- 4</a:t>
            </a:r>
          </a:p>
          <a:p>
            <a:pPr marL="2590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extension</a:t>
            </a:r>
          </a:p>
          <a:p>
            <a:pPr marL="129540" marR="0">
              <a:lnSpc>
                <a:spcPts val="9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86079" y="5963777"/>
            <a:ext cx="50460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0-60%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432305" y="5963777"/>
            <a:ext cx="75149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61% - 80%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2325877" y="5963777"/>
            <a:ext cx="75149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81% - 90%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219957" y="5963777"/>
            <a:ext cx="4770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&gt;90%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763766" y="5963777"/>
            <a:ext cx="33785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VIC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7243318" y="5963777"/>
            <a:ext cx="399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NSW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7784592" y="5963777"/>
            <a:ext cx="3682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QLD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8294243" y="5963777"/>
            <a:ext cx="32316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759317" y="5963777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642823" y="6476146"/>
            <a:ext cx="26719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page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section for footnote references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66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31435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COVID-19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5302546" cy="25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u="sng" dirty="0">
                <a:solidFill>
                  <a:srgbClr val="004165"/>
                </a:solidFill>
                <a:latin typeface="Verdana"/>
                <a:cs typeface="Verdana"/>
              </a:rPr>
              <a:t>AUSTRALIA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– COMMERCIAL</a:t>
            </a:r>
            <a:r>
              <a:rPr sz="1400" spc="-5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BUSINESS LOAN DEFERRALS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07794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 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35130"/>
            <a:ext cx="7240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21268" y="2286209"/>
            <a:ext cx="24657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DEFERRAL</a:t>
            </a:r>
            <a:r>
              <a:rPr sz="1000" b="1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ROLL-OFF SUMMARY</a:t>
            </a:r>
            <a:r>
              <a:rPr sz="1000" b="1" baseline="30000" dirty="0">
                <a:solidFill>
                  <a:srgbClr val="004165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56634" y="2399366"/>
            <a:ext cx="205431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ACTIVE</a:t>
            </a:r>
            <a:r>
              <a:rPr sz="1000" b="1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LOAN</a:t>
            </a:r>
            <a:r>
              <a:rPr sz="10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DEFERRALS</a:t>
            </a:r>
            <a:r>
              <a:rPr sz="10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6591" y="2462489"/>
            <a:ext cx="40942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236k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00516" y="2507320"/>
            <a:ext cx="2967293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$6.8b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(~15k accounts) have completed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exited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period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 advised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intended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action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at 15 October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56634" y="2657811"/>
            <a:ext cx="181562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End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month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net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position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56634" y="2886411"/>
            <a:ext cx="11968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  <a:r>
              <a:rPr sz="1000" spc="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(000s)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72277" y="301214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24600" y="301214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221223" y="309469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875653" y="309469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668646" y="317724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28230" y="3177245"/>
            <a:ext cx="282847" cy="29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  <a:p>
            <a:pPr marL="34797" marR="0">
              <a:lnSpc>
                <a:spcPts val="977"/>
              </a:lnSpc>
              <a:spcBef>
                <a:spcPts val="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25457" y="347848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86%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379329" y="3824945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79029" y="4001221"/>
            <a:ext cx="282847" cy="314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  <a:p>
            <a:pPr marL="35052" marR="0">
              <a:lnSpc>
                <a:spcPts val="977"/>
              </a:lnSpc>
              <a:spcBef>
                <a:spcPts val="22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154157" y="4074627"/>
            <a:ext cx="457612" cy="318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79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  <a:p>
            <a:pPr marL="0" marR="0">
              <a:lnSpc>
                <a:spcPts val="977"/>
              </a:lnSpc>
              <a:spcBef>
                <a:spcPts val="20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428230" y="412974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968119" y="4580849"/>
            <a:ext cx="3438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24k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976372" y="4599772"/>
            <a:ext cx="3438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23k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014081" y="4566244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152646" y="4660097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015104" y="4821387"/>
            <a:ext cx="44892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$1.4b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595495" y="4821387"/>
            <a:ext cx="44892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$9.0b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151754" y="4821387"/>
            <a:ext cx="44892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$9.7b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723509" y="4821387"/>
            <a:ext cx="4126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$10b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234684" y="4821387"/>
            <a:ext cx="467648" cy="346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$9.5b</a:t>
            </a:r>
          </a:p>
          <a:p>
            <a:pPr marL="0" marR="0">
              <a:lnSpc>
                <a:spcPts val="977"/>
              </a:lnSpc>
              <a:spcBef>
                <a:spcPts val="42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Jul-20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797929" y="4821387"/>
            <a:ext cx="4489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$8.6b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349997" y="4821387"/>
            <a:ext cx="4489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$8.3b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905877" y="4821387"/>
            <a:ext cx="3470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$4b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962643" y="4829896"/>
            <a:ext cx="2781823" cy="335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Completed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Advised intention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complete deferral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Convert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95248" y="5006045"/>
            <a:ext cx="86755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portfolio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738248" y="5006045"/>
            <a:ext cx="80065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Enquiries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</a:p>
          <a:p>
            <a:pPr marL="39624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assistance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735579" y="5006045"/>
            <a:ext cx="825092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91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loans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that received</a:t>
            </a:r>
          </a:p>
          <a:p>
            <a:pPr marL="5943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repayment</a:t>
            </a:r>
          </a:p>
          <a:p>
            <a:pPr marL="88392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999229" y="5006045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556505" y="5006045"/>
            <a:ext cx="5071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Apr-20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094732" y="5006045"/>
            <a:ext cx="53640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May-20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663184" y="5006045"/>
            <a:ext cx="50424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Jun-20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754114" y="5006045"/>
            <a:ext cx="52668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308215" y="5006045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870190" y="5006045"/>
            <a:ext cx="50239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</a:t>
            </a:r>
          </a:p>
          <a:p>
            <a:pPr marL="12191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(15th)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962643" y="5176225"/>
            <a:ext cx="143073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Further 4 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034282" y="5261823"/>
            <a:ext cx="23556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Further 4 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approved/applied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531864" y="5261823"/>
            <a:ext cx="89629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Initial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962643" y="5349326"/>
            <a:ext cx="13568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Transferred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hardship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42823" y="6476146"/>
            <a:ext cx="26719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page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section for footnote references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67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078" y="437798"/>
            <a:ext cx="6315286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COVID-19</a:t>
            </a:r>
            <a:r>
              <a:rPr sz="20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5059382" cy="25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u="sng" dirty="0">
                <a:solidFill>
                  <a:srgbClr val="004165"/>
                </a:solidFill>
                <a:latin typeface="Verdana"/>
                <a:cs typeface="Verdana"/>
              </a:rPr>
              <a:t>AUSTRALIA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– COMMERCIAL</a:t>
            </a:r>
            <a:r>
              <a:rPr sz="1400" spc="-5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LOAN DEFERRAL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METRICS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13545" y="1715475"/>
            <a:ext cx="8916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31 July 2020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52531" y="1715475"/>
            <a:ext cx="111348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15 October</a:t>
            </a:r>
            <a:r>
              <a:rPr sz="800" b="1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541" y="1859235"/>
            <a:ext cx="5043067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All</a:t>
            </a:r>
            <a:r>
              <a:rPr sz="10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customers</a:t>
            </a:r>
            <a:r>
              <a:rPr sz="10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are contacted</a:t>
            </a:r>
            <a:r>
              <a:rPr sz="1000" spc="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4-6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weeks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pre-expiry. Those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 a relationship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manager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any customer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deemed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‘at risk’ also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receive</a:t>
            </a:r>
            <a:r>
              <a:rPr sz="1000" spc="6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 phone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call.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99529" y="1930228"/>
            <a:ext cx="1579163" cy="313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Assistance Provided</a:t>
            </a:r>
          </a:p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at 31 July</a:t>
            </a:r>
            <a:r>
              <a:rPr sz="800" spc="2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42908" y="2004728"/>
            <a:ext cx="61460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69501" y="2004728"/>
            <a:ext cx="40838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EAD</a:t>
            </a:r>
            <a:r>
              <a:rPr sz="800" baseline="29999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91622" y="2004728"/>
            <a:ext cx="61460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118215" y="2004728"/>
            <a:ext cx="40838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EAD</a:t>
            </a:r>
            <a:r>
              <a:rPr sz="800" baseline="29999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99529" y="2326722"/>
            <a:ext cx="17831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10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62720" y="2326722"/>
            <a:ext cx="572960" cy="801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~240k</a:t>
            </a:r>
          </a:p>
          <a:p>
            <a:pPr marL="39623" marR="0">
              <a:lnSpc>
                <a:spcPts val="1210"/>
              </a:lnSpc>
              <a:spcBef>
                <a:spcPts val="11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~22k</a:t>
            </a:r>
          </a:p>
          <a:p>
            <a:pPr marL="39623" marR="0">
              <a:lnSpc>
                <a:spcPts val="1210"/>
              </a:lnSpc>
              <a:spcBef>
                <a:spcPts val="11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~13k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413113" y="2326722"/>
            <a:ext cx="519107" cy="801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$69b</a:t>
            </a:r>
          </a:p>
          <a:p>
            <a:pPr marL="22605" marR="0">
              <a:lnSpc>
                <a:spcPts val="1210"/>
              </a:lnSpc>
              <a:spcBef>
                <a:spcPts val="11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$10b</a:t>
            </a:r>
          </a:p>
          <a:p>
            <a:pPr marL="0" marR="0">
              <a:lnSpc>
                <a:spcPts val="1210"/>
              </a:lnSpc>
              <a:spcBef>
                <a:spcPts val="11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$0.9b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211434" y="2326722"/>
            <a:ext cx="572960" cy="801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~236k</a:t>
            </a:r>
          </a:p>
          <a:p>
            <a:pPr marL="12192" marR="0">
              <a:lnSpc>
                <a:spcPts val="1210"/>
              </a:lnSpc>
              <a:spcBef>
                <a:spcPts val="11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~10k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  <a:p>
            <a:pPr marL="39623" marR="0">
              <a:lnSpc>
                <a:spcPts val="1210"/>
              </a:lnSpc>
              <a:spcBef>
                <a:spcPts val="11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~10k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084686" y="2326722"/>
            <a:ext cx="473526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$68b</a:t>
            </a:r>
          </a:p>
          <a:p>
            <a:pPr marL="13716" marR="0">
              <a:lnSpc>
                <a:spcPts val="1210"/>
              </a:lnSpc>
              <a:spcBef>
                <a:spcPts val="11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$4b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9541" y="2468835"/>
            <a:ext cx="5379605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current</a:t>
            </a:r>
            <a:r>
              <a:rPr sz="100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~8k</a:t>
            </a:r>
            <a:r>
              <a:rPr sz="10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active 6 month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(where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still</a:t>
            </a:r>
            <a:r>
              <a:rPr sz="10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determine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action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maturity as at 15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October),</a:t>
            </a:r>
            <a:r>
              <a:rPr sz="10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those</a:t>
            </a:r>
            <a:r>
              <a:rPr sz="10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associated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transaction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data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1000" spc="14" baseline="3000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(compared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same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time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last year):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399529" y="2631522"/>
            <a:ext cx="162868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399529" y="2936322"/>
            <a:ext cx="194959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Asset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Finance loan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061827" y="2936322"/>
            <a:ext cx="51910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$0.7b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25398" y="3002235"/>
            <a:ext cx="3250440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~20%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increased</a:t>
            </a:r>
            <a:r>
              <a:rPr sz="10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cash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inflows by &gt;30%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399529" y="3210642"/>
            <a:ext cx="147159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Temporary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overdraft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increases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25398" y="3231089"/>
            <a:ext cx="3245868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~25%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reduced</a:t>
            </a:r>
            <a:r>
              <a:rPr sz="10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cash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outflows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&gt;30%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602344" y="3286842"/>
            <a:ext cx="492004" cy="588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~11k</a:t>
            </a:r>
          </a:p>
          <a:p>
            <a:pPr marL="41148" marR="0">
              <a:lnSpc>
                <a:spcPts val="1210"/>
              </a:lnSpc>
              <a:spcBef>
                <a:spcPts val="19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~3k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413113" y="3286842"/>
            <a:ext cx="519107" cy="588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$1.2b</a:t>
            </a:r>
          </a:p>
          <a:p>
            <a:pPr marL="0" marR="0">
              <a:lnSpc>
                <a:spcPts val="1210"/>
              </a:lnSpc>
              <a:spcBef>
                <a:spcPts val="19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$0.2b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251058" y="3286842"/>
            <a:ext cx="492004" cy="588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~10k</a:t>
            </a:r>
          </a:p>
          <a:p>
            <a:pPr marL="41147" marR="0">
              <a:lnSpc>
                <a:spcPts val="1210"/>
              </a:lnSpc>
              <a:spcBef>
                <a:spcPts val="19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~3k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125834" y="3286842"/>
            <a:ext cx="39275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$1b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25398" y="3459689"/>
            <a:ext cx="4529076" cy="42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~50%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receiving</a:t>
            </a:r>
            <a:r>
              <a:rPr sz="10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JobKeeper</a:t>
            </a:r>
            <a:r>
              <a:rPr sz="10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payments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the ATO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1210"/>
              </a:lnSpc>
              <a:spcBef>
                <a:spcPts val="5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~65%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higher cash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balances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since March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2020 (Pre-COVID)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399529" y="3606882"/>
            <a:ext cx="141445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JobKeeper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SME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Guarantee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Scheme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061827" y="3683082"/>
            <a:ext cx="51910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$0.2b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266688" y="4084201"/>
            <a:ext cx="5925544" cy="345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02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1100" b="1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ENTERING</a:t>
            </a:r>
            <a:r>
              <a:rPr sz="1100" b="1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&amp; SCHEDULED</a:t>
            </a:r>
            <a:r>
              <a:rPr sz="11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FOR EXIT/EXPIRY</a:t>
            </a:r>
            <a:r>
              <a:rPr sz="1100" b="1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1100" b="1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100" b="1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</a:p>
          <a:p>
            <a:pPr marL="0" marR="0">
              <a:lnSpc>
                <a:spcPts val="977"/>
              </a:lnSpc>
              <a:spcBef>
                <a:spcPts val="10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20k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99541" y="4145489"/>
            <a:ext cx="4744166" cy="420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1.6k</a:t>
            </a:r>
            <a:r>
              <a:rPr sz="1000" b="1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received</a:t>
            </a:r>
            <a:r>
              <a:rPr sz="10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 4 month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extension:</a:t>
            </a:r>
          </a:p>
          <a:p>
            <a:pPr marL="225856" marR="0">
              <a:lnSpc>
                <a:spcPts val="1210"/>
              </a:lnSpc>
              <a:spcBef>
                <a:spcPts val="58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~60%</a:t>
            </a:r>
            <a:r>
              <a:rPr sz="1000" b="1" baseline="300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  <a:r>
              <a:rPr sz="1000" b="1" spc="24" baseline="3000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are from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Victoria impacted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the longer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lockdown</a:t>
            </a:r>
            <a:r>
              <a:rPr sz="10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period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266688" y="4434545"/>
            <a:ext cx="343892" cy="4956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15k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10k</a:t>
            </a:r>
          </a:p>
          <a:p>
            <a:pPr marL="65277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5k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282572" y="4624935"/>
            <a:ext cx="228307" cy="181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28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Courier New"/>
                <a:cs typeface="Courier New"/>
              </a:rPr>
              <a:t>o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453261" y="4603070"/>
            <a:ext cx="455533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which, ~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30%</a:t>
            </a:r>
            <a:r>
              <a:rPr sz="10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are within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Accommodation,</a:t>
            </a:r>
            <a:r>
              <a:rPr sz="10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Cafés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 Tourism and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~20%</a:t>
            </a:r>
            <a:r>
              <a:rPr sz="1000" b="1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within</a:t>
            </a:r>
            <a:r>
              <a:rPr sz="10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industries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331965" y="4934798"/>
            <a:ext cx="2783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0k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25398" y="4984070"/>
            <a:ext cx="3710688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307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~40%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have a ‘savings buffer’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months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or more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287389" y="5101549"/>
            <a:ext cx="32410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-5k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220714" y="5268173"/>
            <a:ext cx="389612" cy="328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-10k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-15k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574535" y="5528523"/>
            <a:ext cx="532030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Apr-20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May-20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Jun-20</a:t>
            </a:r>
            <a:r>
              <a:rPr sz="800" spc="26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Jul-20</a:t>
            </a:r>
            <a:r>
              <a:rPr sz="800" spc="1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  <a:r>
              <a:rPr sz="800" spc="-6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  <a:r>
              <a:rPr sz="8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 Nov-20</a:t>
            </a:r>
            <a:r>
              <a:rPr sz="800" spc="-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Dec-20</a:t>
            </a:r>
            <a:r>
              <a:rPr sz="8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Jan-21</a:t>
            </a:r>
            <a:r>
              <a:rPr sz="800" spc="8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Feb-21 Mar-21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793992" y="5797052"/>
            <a:ext cx="16594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added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148571" y="5797052"/>
            <a:ext cx="286743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exited/expired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(or scheduled)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793992" y="5970178"/>
            <a:ext cx="22097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extended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further 4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42823" y="6476146"/>
            <a:ext cx="26719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page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section for footnote references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86009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BUSINESS</a:t>
            </a:r>
            <a:r>
              <a:rPr sz="20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9692" y="1744796"/>
            <a:ext cx="233932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INCOME CONTRIBUTION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29069" y="1744796"/>
            <a:ext cx="110912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EXPENSES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1082" y="2044782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20509" y="2053037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06879" y="2436311"/>
            <a:ext cx="498918" cy="415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18.7</a:t>
            </a:r>
          </a:p>
          <a:p>
            <a:pPr marL="49022" marR="0">
              <a:lnSpc>
                <a:spcPts val="1458"/>
              </a:lnSpc>
              <a:spcBef>
                <a:spcPts val="6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0.8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72255" y="2436311"/>
            <a:ext cx="498918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18.7</a:t>
            </a:r>
          </a:p>
          <a:p>
            <a:pPr marL="49403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0.6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202546" y="2462928"/>
            <a:ext cx="402185" cy="512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8.6</a:t>
            </a:r>
          </a:p>
          <a:p>
            <a:pPr marL="0" marR="0">
              <a:lnSpc>
                <a:spcPts val="1458"/>
              </a:lnSpc>
              <a:spcBef>
                <a:spcPts val="768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1.2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36790" y="2487238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8.5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36790" y="2731713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0.9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621659" y="2855792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3.1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55901" y="2884367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3.2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21659" y="3647891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9.2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755901" y="3708343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9.6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336790" y="3925894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7.6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202546" y="3957644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7.4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621659" y="4616647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5.9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55901" y="4658049"/>
            <a:ext cx="40161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5.2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690751" y="5134426"/>
            <a:ext cx="5278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556380" y="5134426"/>
            <a:ext cx="5278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271639" y="5134426"/>
            <a:ext cx="5278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137268" y="5134426"/>
            <a:ext cx="5278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273428" y="5648649"/>
            <a:ext cx="107491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15409" y="5648649"/>
            <a:ext cx="3711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854317" y="5648649"/>
            <a:ext cx="47260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BAU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541641" y="5648649"/>
            <a:ext cx="10289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273428" y="5882126"/>
            <a:ext cx="242779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12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Retail &amp; Commercial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915409" y="5882126"/>
            <a:ext cx="58467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42823" y="6476146"/>
            <a:ext cx="28715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continuing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 / Notable items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2042902" y="660020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31435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COVID-19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7336703" cy="25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u="sng" dirty="0">
                <a:solidFill>
                  <a:srgbClr val="004165"/>
                </a:solidFill>
                <a:latin typeface="Verdana"/>
                <a:cs typeface="Verdana"/>
              </a:rPr>
              <a:t>AUSTRALIA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– COMMERCIAL</a:t>
            </a:r>
            <a:r>
              <a:rPr sz="1400" spc="-5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BUSINESS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LOAN DEFERRALS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PROFILES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365019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BUSINESS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LOAN DEFERRALS</a:t>
            </a:r>
            <a:r>
              <a:rPr sz="1200" b="1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PROVIDED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9963" y="2033860"/>
            <a:ext cx="247619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BY SECURITY</a:t>
            </a:r>
            <a:r>
              <a:rPr sz="1000" spc="5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PROFILE</a:t>
            </a:r>
            <a:r>
              <a:rPr sz="1000" spc="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EAD)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42053" y="2033860"/>
            <a:ext cx="16487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BY STATE</a:t>
            </a:r>
            <a:r>
              <a:rPr sz="10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 OF EAD)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57565" y="2033860"/>
            <a:ext cx="185490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BY INDUSTRY</a:t>
            </a:r>
            <a:r>
              <a:rPr sz="1000" spc="4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 OF EAD)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5113" y="2408764"/>
            <a:ext cx="47352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$68b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94814" y="2408764"/>
            <a:ext cx="39275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$4b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264408" y="2394159"/>
            <a:ext cx="5189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$0.6b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06645" y="2407240"/>
            <a:ext cx="47352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$68b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16701" y="2407240"/>
            <a:ext cx="39275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$4b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00265" y="2394159"/>
            <a:ext cx="51910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$0.6b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35821" y="2424258"/>
            <a:ext cx="47352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$68b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45623" y="2424258"/>
            <a:ext cx="39275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$4b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020043" y="2432894"/>
            <a:ext cx="51892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$0.6b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541521" y="2660990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342253" y="264994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161276" y="264994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266139" y="2699090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245486" y="2708869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027420" y="2716997"/>
            <a:ext cx="518318" cy="344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  <a:p>
            <a:pPr marL="124967" marR="0">
              <a:lnSpc>
                <a:spcPts val="977"/>
              </a:lnSpc>
              <a:spcBef>
                <a:spcPts val="41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477379" y="268804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226054" y="2746969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017642" y="2753954"/>
            <a:ext cx="393350" cy="354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12%</a:t>
            </a:r>
          </a:p>
          <a:p>
            <a:pPr marL="32258" marR="0">
              <a:lnSpc>
                <a:spcPts val="977"/>
              </a:lnSpc>
              <a:spcBef>
                <a:spcPts val="5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162165" y="276373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50366" y="2804246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319136" y="289962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818498" y="290940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953243" y="289022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213101" y="295690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087989" y="293797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75334" y="300325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351021" y="301265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017642" y="312847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152388" y="314778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286879" y="3197438"/>
            <a:ext cx="393350" cy="9501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22%</a:t>
            </a:r>
          </a:p>
          <a:p>
            <a:pPr marL="0" marR="0">
              <a:lnSpc>
                <a:spcPts val="977"/>
              </a:lnSpc>
              <a:spcBef>
                <a:spcPts val="522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60%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009633" y="321509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953243" y="3214837"/>
            <a:ext cx="393350" cy="735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25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  <a:p>
            <a:pPr marL="0" marR="0">
              <a:lnSpc>
                <a:spcPts val="977"/>
              </a:lnSpc>
              <a:spcBef>
                <a:spcPts val="122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21%</a:t>
            </a:r>
          </a:p>
          <a:p>
            <a:pPr marL="32258" marR="0">
              <a:lnSpc>
                <a:spcPts val="977"/>
              </a:lnSpc>
              <a:spcBef>
                <a:spcPts val="127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1120373" y="329129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693784" y="3319993"/>
            <a:ext cx="484789" cy="305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  <a:p>
            <a:pPr marL="156971" marR="0">
              <a:lnSpc>
                <a:spcPts val="977"/>
              </a:lnSpc>
              <a:spcBef>
                <a:spcPts val="10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017642" y="337993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152388" y="356103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1087989" y="359698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818498" y="364308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017642" y="377376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75334" y="385491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74%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213101" y="385491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74%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351021" y="388349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71%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818498" y="392159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1087989" y="3940769"/>
            <a:ext cx="393350" cy="420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11%</a:t>
            </a:r>
          </a:p>
          <a:p>
            <a:pPr marL="0" marR="0">
              <a:lnSpc>
                <a:spcPts val="977"/>
              </a:lnSpc>
              <a:spcBef>
                <a:spcPts val="100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953243" y="3998173"/>
            <a:ext cx="393350" cy="314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  <a:p>
            <a:pPr marL="31115" marR="0">
              <a:lnSpc>
                <a:spcPts val="977"/>
              </a:lnSpc>
              <a:spcBef>
                <a:spcPts val="22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152388" y="420594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37%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017642" y="429103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818498" y="43306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24%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953243" y="436901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1278234" y="436139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930763" y="446604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46150" y="4655271"/>
            <a:ext cx="1047010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Commercial</a:t>
            </a:r>
          </a:p>
          <a:p>
            <a:pPr marL="234696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900173" y="4655271"/>
            <a:ext cx="1016827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Initial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 month</a:t>
            </a:r>
          </a:p>
          <a:p>
            <a:pPr marL="16764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 still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 action</a:t>
            </a:r>
          </a:p>
          <a:p>
            <a:pPr marL="132842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maturity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987929" y="4655271"/>
            <a:ext cx="1113931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258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</a:p>
          <a:p>
            <a:pPr marL="216407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 extension</a:t>
            </a:r>
          </a:p>
          <a:p>
            <a:pPr marL="15544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688459" y="4655271"/>
            <a:ext cx="104700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Commercial</a:t>
            </a:r>
          </a:p>
          <a:p>
            <a:pPr marL="234695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5837809" y="4655271"/>
            <a:ext cx="1016826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Initial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 month</a:t>
            </a:r>
          </a:p>
          <a:p>
            <a:pPr marL="16763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 still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 action</a:t>
            </a:r>
          </a:p>
          <a:p>
            <a:pPr marL="13258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maturity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6898513" y="4655271"/>
            <a:ext cx="1166842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49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</a:p>
          <a:p>
            <a:pPr marL="231647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 extensions</a:t>
            </a:r>
          </a:p>
          <a:p>
            <a:pPr marL="181355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8489315" y="4655271"/>
            <a:ext cx="104700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Commercial</a:t>
            </a:r>
          </a:p>
          <a:p>
            <a:pPr marL="234695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9638665" y="4655271"/>
            <a:ext cx="1016826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Initial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 month</a:t>
            </a:r>
          </a:p>
          <a:p>
            <a:pPr marL="16764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 still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 action</a:t>
            </a:r>
          </a:p>
          <a:p>
            <a:pPr marL="13258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maturity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699368" y="4655271"/>
            <a:ext cx="1166842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49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</a:p>
          <a:p>
            <a:pPr marL="23164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 extensions</a:t>
            </a:r>
          </a:p>
          <a:p>
            <a:pPr marL="18135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878738" y="4899111"/>
            <a:ext cx="7839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821046" y="4899111"/>
            <a:ext cx="78398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8621903" y="4899111"/>
            <a:ext cx="7842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026920" y="5142951"/>
            <a:ext cx="76264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5964301" y="5142951"/>
            <a:ext cx="76264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9765156" y="5142951"/>
            <a:ext cx="76303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49477" y="5452323"/>
            <a:ext cx="8464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Fully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Secured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837054" y="5452323"/>
            <a:ext cx="101715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Partially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Secured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994405" y="5452323"/>
            <a:ext cx="69160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Unsecured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3826509" y="5452323"/>
            <a:ext cx="49521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4849114" y="5452323"/>
            <a:ext cx="58590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VIC/TAS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5639689" y="5452323"/>
            <a:ext cx="368282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QLD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6149340" y="5452323"/>
            <a:ext cx="477669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SA/NT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8605393" y="5452323"/>
            <a:ext cx="1782124" cy="508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Comm.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Construction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Agri.,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Forestry</a:t>
            </a:r>
            <a:r>
              <a:rPr sz="8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Fishing</a:t>
            </a:r>
          </a:p>
          <a:p>
            <a:pPr marL="0" marR="0">
              <a:lnSpc>
                <a:spcPts val="977"/>
              </a:lnSpc>
              <a:spcBef>
                <a:spcPts val="38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0531475" y="5452323"/>
            <a:ext cx="1685653" cy="508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Accom.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Cafes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Restaurants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Health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Community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</a:p>
          <a:p>
            <a:pPr marL="0" marR="0">
              <a:lnSpc>
                <a:spcPts val="977"/>
              </a:lnSpc>
              <a:spcBef>
                <a:spcPts val="38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Industries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4849114" y="5625449"/>
            <a:ext cx="64992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NSW/ACT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8605393" y="5971702"/>
            <a:ext cx="174783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Bus. Services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642823" y="6476146"/>
            <a:ext cx="26719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page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section for footnote references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69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314357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COVID-19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679"/>
            <a:ext cx="1485699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1"/>
              </a:lnSpc>
              <a:spcBef>
                <a:spcPts val="0"/>
              </a:spcBef>
              <a:spcAft>
                <a:spcPts val="0"/>
              </a:spcAft>
            </a:pPr>
            <a:r>
              <a:rPr sz="1400" u="sng" dirty="0">
                <a:solidFill>
                  <a:srgbClr val="004165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53533" y="1744796"/>
            <a:ext cx="207794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 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1974424"/>
            <a:ext cx="4105210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10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  <a:r>
              <a:rPr sz="10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 ~43,000 personal,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44972" y="2035130"/>
            <a:ext cx="72401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5035" y="2126824"/>
            <a:ext cx="3726402" cy="496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 customers</a:t>
            </a:r>
            <a:r>
              <a:rPr sz="10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through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repayment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deferrals,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moving to interest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only, or loan adjustments</a:t>
            </a:r>
            <a:r>
              <a:rPr sz="10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covering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10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NZD27b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41950" y="2241890"/>
            <a:ext cx="4094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529k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88454" y="2366981"/>
            <a:ext cx="481983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NUMBER</a:t>
            </a:r>
            <a:r>
              <a:rPr sz="1000" b="1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OF ACTIVE</a:t>
            </a:r>
            <a:r>
              <a:rPr sz="1000" b="1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HOME LOANS</a:t>
            </a:r>
            <a:r>
              <a:rPr sz="10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WITH REPAYMENTS</a:t>
            </a:r>
            <a:r>
              <a:rPr sz="1000" b="1" spc="5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DEFERRED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2823" y="2660224"/>
            <a:ext cx="4026524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Deferred</a:t>
            </a:r>
            <a:r>
              <a:rPr sz="10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repayments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10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~24,000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 and moved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40523" y="2696546"/>
            <a:ext cx="11968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  <a:r>
              <a:rPr sz="1000" spc="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(000s)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15035" y="2812624"/>
            <a:ext cx="250967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~21,000 home</a:t>
            </a:r>
            <a:r>
              <a:rPr sz="10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loans to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68257" y="29569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2823" y="3041478"/>
            <a:ext cx="4066751" cy="19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000" spc="728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Granted</a:t>
            </a:r>
            <a:r>
              <a:rPr sz="10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2,780 temporary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overdraft</a:t>
            </a:r>
            <a:r>
              <a:rPr sz="10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facilities</a:t>
            </a:r>
            <a:r>
              <a:rPr sz="10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 businesses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133842" y="305138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202546" y="305138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09325" y="3085297"/>
            <a:ext cx="744798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&lt;2% of the</a:t>
            </a:r>
          </a:p>
          <a:p>
            <a:pPr marL="2895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home loan</a:t>
            </a:r>
          </a:p>
          <a:p>
            <a:pPr marL="83819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15035" y="3193878"/>
            <a:ext cx="321833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needing more</a:t>
            </a:r>
            <a:r>
              <a:rPr sz="10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working capital,</a:t>
            </a:r>
            <a:r>
              <a:rPr sz="10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worth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~NZD46m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736835" y="3236681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271125" y="333091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805414" y="3425149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361945" y="3721694"/>
            <a:ext cx="172880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LOAN REPAYMENT DEFERRALS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161154" y="3721694"/>
            <a:ext cx="730312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10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Total NZ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Home Loan</a:t>
            </a:r>
          </a:p>
          <a:p>
            <a:pPr marL="762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339830" y="3984457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334514" y="4016461"/>
            <a:ext cx="467648" cy="507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Jul-20</a:t>
            </a:r>
          </a:p>
          <a:p>
            <a:pPr marL="60959" marR="0">
              <a:lnSpc>
                <a:spcPts val="977"/>
              </a:lnSpc>
              <a:spcBef>
                <a:spcPts val="174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18k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964433" y="4016461"/>
            <a:ext cx="523638" cy="507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Sep-20</a:t>
            </a:r>
          </a:p>
          <a:p>
            <a:pPr marL="89661" marR="0">
              <a:lnSpc>
                <a:spcPts val="977"/>
              </a:lnSpc>
              <a:spcBef>
                <a:spcPts val="174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16k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545459" y="4016461"/>
            <a:ext cx="679086" cy="507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15-Oct-20</a:t>
            </a:r>
          </a:p>
          <a:p>
            <a:pPr marL="167639" marR="0">
              <a:lnSpc>
                <a:spcPts val="977"/>
              </a:lnSpc>
              <a:spcBef>
                <a:spcPts val="174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10k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217542" y="4087454"/>
            <a:ext cx="61634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(Sep-20)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28802" y="4300814"/>
            <a:ext cx="1293917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number of home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320794" y="4361774"/>
            <a:ext cx="409425" cy="50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529k</a:t>
            </a:r>
          </a:p>
          <a:p>
            <a:pPr marL="32003" marR="0">
              <a:lnSpc>
                <a:spcPts val="977"/>
              </a:lnSpc>
              <a:spcBef>
                <a:spcPts val="173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90b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28802" y="4645238"/>
            <a:ext cx="1525120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$ value of home loan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balance (NZD)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375280" y="4706198"/>
            <a:ext cx="38347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4.7b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034283" y="4706198"/>
            <a:ext cx="38347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4.1b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693286" y="4706198"/>
            <a:ext cx="38347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2.7b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185406" y="4697943"/>
            <a:ext cx="7857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NZD</a:t>
            </a:r>
            <a:r>
              <a:rPr sz="800" b="1" spc="8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0.1b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093075" y="4697943"/>
            <a:ext cx="40626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5.0b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621521" y="4697943"/>
            <a:ext cx="40626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5.3b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149842" y="4697943"/>
            <a:ext cx="40626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5.1b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678289" y="4697943"/>
            <a:ext cx="40626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4.7b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206481" y="4697943"/>
            <a:ext cx="40626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4.4b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735056" y="4697943"/>
            <a:ext cx="40626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4.1b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263248" y="4697943"/>
            <a:ext cx="40626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2.7b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580630" y="4879299"/>
            <a:ext cx="3194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28802" y="5026492"/>
            <a:ext cx="74919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Median LVR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320417" y="5026492"/>
            <a:ext cx="495194" cy="421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62.4%</a:t>
            </a:r>
          </a:p>
          <a:p>
            <a:pPr marL="42672" marR="0">
              <a:lnSpc>
                <a:spcPts val="977"/>
              </a:lnSpc>
              <a:spcBef>
                <a:spcPts val="101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256k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979420" y="5026492"/>
            <a:ext cx="495194" cy="421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62.9%</a:t>
            </a:r>
          </a:p>
          <a:p>
            <a:pPr marL="42672" marR="0">
              <a:lnSpc>
                <a:spcPts val="977"/>
              </a:lnSpc>
              <a:spcBef>
                <a:spcPts val="101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258k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638422" y="5026492"/>
            <a:ext cx="495193" cy="421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62.9%</a:t>
            </a:r>
          </a:p>
          <a:p>
            <a:pPr marL="42672" marR="0">
              <a:lnSpc>
                <a:spcPts val="977"/>
              </a:lnSpc>
              <a:spcBef>
                <a:spcPts val="101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276k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278121" y="5026492"/>
            <a:ext cx="495193" cy="421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51.4%</a:t>
            </a:r>
          </a:p>
          <a:p>
            <a:pPr marL="42672" marR="0">
              <a:lnSpc>
                <a:spcPts val="977"/>
              </a:lnSpc>
              <a:spcBef>
                <a:spcPts val="101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169k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479538" y="5096596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021066" y="5096596"/>
            <a:ext cx="50687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Apr-20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540242" y="5096596"/>
            <a:ext cx="53640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May-20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092438" y="5096596"/>
            <a:ext cx="50424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Jun-20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645142" y="5096596"/>
            <a:ext cx="46764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Jul-20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0148569" y="5096596"/>
            <a:ext cx="52668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683493" y="5096596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212956" y="5096596"/>
            <a:ext cx="508010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</a:t>
            </a:r>
          </a:p>
          <a:p>
            <a:pPr marL="28956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(15th)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264275" y="5176225"/>
            <a:ext cx="42796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~24k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28802" y="5286207"/>
            <a:ext cx="145387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 Size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(NZD)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276341" y="5496824"/>
            <a:ext cx="7405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Home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122796" y="5496824"/>
            <a:ext cx="70980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loans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216905" y="5618744"/>
            <a:ext cx="1673071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 portfolio</a:t>
            </a:r>
            <a:r>
              <a:rPr sz="800" spc="8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that received</a:t>
            </a:r>
          </a:p>
          <a:p>
            <a:pPr marL="87998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repayments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6174613" y="5862584"/>
            <a:ext cx="60453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42823" y="6476146"/>
            <a:ext cx="26719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page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section for footnote references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70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6315488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COVID-19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579348" cy="255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u="sng" dirty="0">
                <a:solidFill>
                  <a:srgbClr val="004165"/>
                </a:solidFill>
                <a:latin typeface="Verdana"/>
                <a:cs typeface="Verdana"/>
              </a:rPr>
              <a:t>NEW ZEALAND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 HOUSING</a:t>
            </a:r>
            <a:r>
              <a:rPr sz="1400" spc="-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REPAYMENT DEFERRAL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PROFILES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2109032"/>
            <a:ext cx="199630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REPAYMENT PROFILE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22240" y="2109032"/>
            <a:ext cx="148606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LOAN PURPOSE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49944" y="2109032"/>
            <a:ext cx="213117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LOAN TO VALUE RATIO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2823" y="2409018"/>
            <a:ext cx="117598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31334" y="2407875"/>
            <a:ext cx="11762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31606" y="2409018"/>
            <a:ext cx="123116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accounts)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87526" y="2674575"/>
            <a:ext cx="71339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59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529k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23439" y="2681306"/>
            <a:ext cx="713391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207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10k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57266" y="2672110"/>
            <a:ext cx="713391" cy="34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314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529k</a:t>
            </a:r>
          </a:p>
          <a:p>
            <a:pPr marL="0" marR="0">
              <a:lnSpc>
                <a:spcPts val="120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593078" y="2679401"/>
            <a:ext cx="71339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589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10k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95842" y="2667590"/>
            <a:ext cx="751235" cy="48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059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529k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  <a:p>
            <a:pPr marL="423417" marR="0">
              <a:lnSpc>
                <a:spcPts val="977"/>
              </a:lnSpc>
              <a:spcBef>
                <a:spcPts val="10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431780" y="2674194"/>
            <a:ext cx="723422" cy="480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207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10k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  <a:p>
            <a:pPr marL="395604" marR="0">
              <a:lnSpc>
                <a:spcPts val="977"/>
              </a:lnSpc>
              <a:spcBef>
                <a:spcPts val="9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898381" y="3038942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408284" y="3077042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704076" y="313584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217066" y="3164164"/>
            <a:ext cx="393350" cy="110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21%</a:t>
            </a:r>
          </a:p>
          <a:p>
            <a:pPr marL="0" marR="0">
              <a:lnSpc>
                <a:spcPts val="977"/>
              </a:lnSpc>
              <a:spcBef>
                <a:spcPts val="641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79%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90444" y="320226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94427" y="3202264"/>
            <a:ext cx="393350" cy="110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25%</a:t>
            </a:r>
          </a:p>
          <a:p>
            <a:pPr marL="0" marR="0">
              <a:lnSpc>
                <a:spcPts val="977"/>
              </a:lnSpc>
              <a:spcBef>
                <a:spcPts val="641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75%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074784" y="3365967"/>
            <a:ext cx="393350" cy="1051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32%</a:t>
            </a:r>
          </a:p>
          <a:p>
            <a:pPr marL="0" marR="0">
              <a:lnSpc>
                <a:spcPts val="977"/>
              </a:lnSpc>
              <a:spcBef>
                <a:spcPts val="60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63%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584433" y="3591519"/>
            <a:ext cx="393350" cy="1013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48%</a:t>
            </a:r>
          </a:p>
          <a:p>
            <a:pPr marL="0" marR="0">
              <a:lnSpc>
                <a:spcPts val="977"/>
              </a:lnSpc>
              <a:spcBef>
                <a:spcPts val="57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43%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04076" y="407589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82%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790444" y="414079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75%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90651" y="4939370"/>
            <a:ext cx="1245807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69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housing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352801" y="4939370"/>
            <a:ext cx="1266656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767707" y="4939370"/>
            <a:ext cx="1246009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691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housing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266688" y="4939370"/>
            <a:ext cx="1266401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648065" y="4939370"/>
            <a:ext cx="1246137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691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housing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(30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147045" y="4939370"/>
            <a:ext cx="1266402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(15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Oct-20)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41527" y="5471500"/>
            <a:ext cx="123597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Principal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319527" y="5471500"/>
            <a:ext cx="80689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794758" y="5471500"/>
            <a:ext cx="96668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Owner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Occupier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901563" y="5471500"/>
            <a:ext cx="581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Investor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616695" y="5471500"/>
            <a:ext cx="5777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- 60%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335769" y="5471500"/>
            <a:ext cx="75149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61% - 80%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229722" y="5471500"/>
            <a:ext cx="75149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81% - 90%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123676" y="5471500"/>
            <a:ext cx="4770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&gt;90%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42823" y="6476146"/>
            <a:ext cx="26719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page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section for footnote references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954713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</a:t>
            </a:r>
            <a:r>
              <a:rPr sz="20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(COVID-19)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679" y="856443"/>
            <a:ext cx="50204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Page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37104" y="856443"/>
            <a:ext cx="150726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Footnote reference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679" y="1037434"/>
            <a:ext cx="586754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OVERVIEW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37104" y="1037434"/>
            <a:ext cx="1907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39110" y="1037434"/>
            <a:ext cx="8262115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‘Home Loans – Australia’,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‘Home</a:t>
            </a:r>
            <a:r>
              <a:rPr sz="6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Loans – New Zealand’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 ‘Business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Loans – Australia’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numbers exclude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 due to expire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/ exit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where customers have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already confirmed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they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95A5B"/>
                </a:solidFill>
                <a:latin typeface="Verdana"/>
                <a:cs typeface="Verdana"/>
              </a:rPr>
              <a:t>will</a:t>
            </a:r>
            <a:r>
              <a:rPr sz="600" spc="-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recommence </a:t>
            </a:r>
            <a:r>
              <a:rPr sz="600" spc="12" dirty="0">
                <a:solidFill>
                  <a:srgbClr val="595A5B"/>
                </a:solidFill>
                <a:latin typeface="Verdana"/>
                <a:cs typeface="Verdana"/>
              </a:rPr>
              <a:t>rep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ayment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3679" y="1128874"/>
            <a:ext cx="2066512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600" spc="-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6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Home loan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</a:p>
          <a:p>
            <a:pPr marL="0" marR="0">
              <a:lnSpc>
                <a:spcPts val="71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6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active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3679" y="1350108"/>
            <a:ext cx="1999293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6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CUSTOMER SUPPORT</a:t>
            </a:r>
            <a:r>
              <a:rPr sz="6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37104" y="1350108"/>
            <a:ext cx="190787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39110" y="1350108"/>
            <a:ext cx="383795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 currently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deferred where customer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indicated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return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6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payment at expiry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3679" y="1441548"/>
            <a:ext cx="1366697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u="sng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– Home loan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3679" y="1584804"/>
            <a:ext cx="1999293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6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CUSTOMER SUPPORT</a:t>
            </a:r>
            <a:r>
              <a:rPr sz="6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</a:p>
          <a:p>
            <a:pPr marL="0" marR="0">
              <a:lnSpc>
                <a:spcPts val="719"/>
              </a:lnSpc>
              <a:spcBef>
                <a:spcPts val="0"/>
              </a:spcBef>
              <a:spcAft>
                <a:spcPts val="0"/>
              </a:spcAft>
            </a:pPr>
            <a:r>
              <a:rPr sz="600" u="sng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– Home loan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 metrics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37104" y="1584804"/>
            <a:ext cx="190787" cy="443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  <a:p>
            <a:pPr marL="0" marR="0">
              <a:lnSpc>
                <a:spcPts val="729"/>
              </a:lnSpc>
              <a:spcBef>
                <a:spcPts val="552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</a:p>
          <a:p>
            <a:pPr marL="0" marR="0">
              <a:lnSpc>
                <a:spcPts val="729"/>
              </a:lnSpc>
              <a:spcBef>
                <a:spcPts val="50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39110" y="1584804"/>
            <a:ext cx="8374530" cy="287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6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are available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 customers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if</a:t>
            </a:r>
            <a:r>
              <a:rPr sz="6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either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their</a:t>
            </a:r>
            <a:r>
              <a:rPr sz="6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Home Loan repayments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are less</a:t>
            </a:r>
            <a:r>
              <a:rPr sz="6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30 days past due,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or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if</a:t>
            </a:r>
            <a:r>
              <a:rPr sz="6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their</a:t>
            </a:r>
            <a:r>
              <a:rPr sz="600" spc="-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repayments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are less</a:t>
            </a:r>
            <a:r>
              <a:rPr sz="6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90 days past due and were up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 date at 1 March 2020</a:t>
            </a:r>
          </a:p>
          <a:p>
            <a:pPr marL="0" marR="0">
              <a:lnSpc>
                <a:spcPts val="729"/>
              </a:lnSpc>
              <a:spcBef>
                <a:spcPts val="552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Buffers are calculated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at customer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level,</a:t>
            </a:r>
            <a:r>
              <a:rPr sz="600" spc="-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incorporating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all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debts within</a:t>
            </a:r>
            <a:r>
              <a:rPr sz="600" spc="-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 customer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cluster</a:t>
            </a:r>
            <a:r>
              <a:rPr sz="6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at ANZ, and all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funds</a:t>
            </a:r>
            <a:r>
              <a:rPr sz="6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95A5B"/>
                </a:solidFill>
                <a:latin typeface="Verdana"/>
                <a:cs typeface="Verdana"/>
              </a:rPr>
              <a:t>available</a:t>
            </a:r>
            <a:r>
              <a:rPr sz="6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6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redraw, offset and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transaction</a:t>
            </a:r>
            <a:r>
              <a:rPr sz="6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 savings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39110" y="1897605"/>
            <a:ext cx="9093635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 deferral customers where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can identify</a:t>
            </a:r>
            <a:r>
              <a:rPr sz="6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salary</a:t>
            </a:r>
            <a:r>
              <a:rPr sz="6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income,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this</a:t>
            </a:r>
            <a:r>
              <a:rPr sz="6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represents ~32% of Home Loan customers.</a:t>
            </a:r>
            <a:r>
              <a:rPr sz="6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Salary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  <a:r>
              <a:rPr sz="6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types and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segments such</a:t>
            </a:r>
            <a:r>
              <a:rPr sz="6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as self-employed.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Stable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defined</a:t>
            </a:r>
            <a:r>
              <a:rPr sz="6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as income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at or</a:t>
            </a:r>
          </a:p>
          <a:p>
            <a:pPr marL="0" marR="0">
              <a:lnSpc>
                <a:spcPts val="71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above 80% of</a:t>
            </a:r>
            <a:r>
              <a:rPr sz="6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income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6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Feb-2020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737104" y="2126459"/>
            <a:ext cx="190787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39110" y="2126459"/>
            <a:ext cx="9115368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 ANZ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transactional</a:t>
            </a:r>
            <a:r>
              <a:rPr sz="6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data,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does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not capture payment flows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 non-ANZ accounts.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JobSeeker accounts are based on customers who</a:t>
            </a:r>
            <a:r>
              <a:rPr sz="6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received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one or more</a:t>
            </a:r>
            <a:r>
              <a:rPr sz="6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JobSeeker transactions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between 1 Sep and 30 Sep. JobKeeper accounts</a:t>
            </a:r>
          </a:p>
          <a:p>
            <a:pPr marL="0" marR="0">
              <a:lnSpc>
                <a:spcPts val="720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are based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 customers that ANZ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can identify</a:t>
            </a:r>
            <a:r>
              <a:rPr sz="6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as being</a:t>
            </a:r>
            <a:r>
              <a:rPr sz="6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 JobKeeper between 1 Sep and 30 Sep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2020 but due to identifying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complexities,</a:t>
            </a:r>
            <a:r>
              <a:rPr sz="600" spc="17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there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may be</a:t>
            </a:r>
            <a:r>
              <a:rPr sz="6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customers receiving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JobKeeper</a:t>
            </a:r>
            <a:r>
              <a:rPr sz="6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that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have not been able to identify.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737104" y="2358488"/>
            <a:ext cx="190787" cy="443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5.</a:t>
            </a:r>
          </a:p>
          <a:p>
            <a:pPr marL="0" marR="0">
              <a:lnSpc>
                <a:spcPts val="729"/>
              </a:lnSpc>
              <a:spcBef>
                <a:spcPts val="55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6.</a:t>
            </a:r>
          </a:p>
          <a:p>
            <a:pPr marL="0" marR="0">
              <a:lnSpc>
                <a:spcPts val="729"/>
              </a:lnSpc>
              <a:spcBef>
                <a:spcPts val="50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39110" y="2358488"/>
            <a:ext cx="8791240" cy="2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Unweighted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based on # accounts;</a:t>
            </a:r>
            <a:r>
              <a:rPr sz="6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capitalised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LMI premiums,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valuations</a:t>
            </a:r>
            <a:r>
              <a:rPr sz="600" spc="-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for DLVR updated to Aug-20 where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available,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Non Performing</a:t>
            </a:r>
            <a:r>
              <a:rPr sz="6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Loans,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 security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guarantee,</a:t>
            </a:r>
            <a:r>
              <a:rPr sz="6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 unknown</a:t>
            </a:r>
            <a:r>
              <a:rPr sz="6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DLVR</a:t>
            </a:r>
          </a:p>
          <a:p>
            <a:pPr marL="0" marR="0">
              <a:lnSpc>
                <a:spcPts val="729"/>
              </a:lnSpc>
              <a:spcBef>
                <a:spcPts val="55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% based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of balances as at 30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Sep 2020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33679" y="2671162"/>
            <a:ext cx="2018360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6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CUSTOMER SUPPORT</a:t>
            </a:r>
            <a:r>
              <a:rPr sz="6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</a:p>
          <a:p>
            <a:pPr marL="0" marR="0">
              <a:lnSpc>
                <a:spcPts val="720"/>
              </a:lnSpc>
              <a:spcBef>
                <a:spcPts val="0"/>
              </a:spcBef>
              <a:spcAft>
                <a:spcPts val="0"/>
              </a:spcAft>
            </a:pPr>
            <a:r>
              <a:rPr sz="600" u="sng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– Home loan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deferrals portfolio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profiles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039110" y="2671162"/>
            <a:ext cx="8824200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Current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 active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repayment deferral on initial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 month deferral</a:t>
            </a:r>
            <a:r>
              <a:rPr sz="6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– still</a:t>
            </a:r>
            <a:r>
              <a:rPr sz="600" spc="-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 determine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action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 maturity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 excludes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6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extended/requested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 further</a:t>
            </a:r>
            <a:r>
              <a:rPr sz="6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4 months</a:t>
            </a:r>
            <a:r>
              <a:rPr sz="6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 customers who</a:t>
            </a:r>
            <a:r>
              <a:rPr sz="6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have indicated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they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will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return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720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repayments at expiry)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737104" y="2899762"/>
            <a:ext cx="190787" cy="10686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</a:p>
          <a:p>
            <a:pPr marL="0" marR="0">
              <a:lnSpc>
                <a:spcPts val="729"/>
              </a:lnSpc>
              <a:spcBef>
                <a:spcPts val="554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</a:p>
          <a:p>
            <a:pPr marL="0" marR="0">
              <a:lnSpc>
                <a:spcPts val="729"/>
              </a:lnSpc>
              <a:spcBef>
                <a:spcPts val="494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</a:p>
          <a:p>
            <a:pPr marL="0" marR="0">
              <a:lnSpc>
                <a:spcPts val="729"/>
              </a:lnSpc>
              <a:spcBef>
                <a:spcPts val="50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  <a:p>
            <a:pPr marL="0" marR="0">
              <a:lnSpc>
                <a:spcPts val="729"/>
              </a:lnSpc>
              <a:spcBef>
                <a:spcPts val="50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</a:p>
          <a:p>
            <a:pPr marL="0" marR="0">
              <a:lnSpc>
                <a:spcPts val="729"/>
              </a:lnSpc>
              <a:spcBef>
                <a:spcPts val="55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</a:p>
          <a:p>
            <a:pPr marL="0" marR="0">
              <a:lnSpc>
                <a:spcPts val="729"/>
              </a:lnSpc>
              <a:spcBef>
                <a:spcPts val="504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039110" y="2899762"/>
            <a:ext cx="3739425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Current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deferrals that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have requested and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received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 approval for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 4 month</a:t>
            </a:r>
            <a:r>
              <a:rPr sz="6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extension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039110" y="3056480"/>
            <a:ext cx="7450881" cy="286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capitalised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LMI premiums,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valuations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for DLVR updated to</a:t>
            </a:r>
            <a:r>
              <a:rPr sz="6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Aug-20 where available,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Non</a:t>
            </a:r>
            <a:r>
              <a:rPr sz="6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Performing</a:t>
            </a:r>
            <a:r>
              <a:rPr sz="6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Loans,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 with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 security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guarantee,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unknown</a:t>
            </a:r>
            <a:r>
              <a:rPr sz="6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DLVR</a:t>
            </a:r>
          </a:p>
          <a:p>
            <a:pPr marL="0" marR="0">
              <a:lnSpc>
                <a:spcPts val="729"/>
              </a:lnSpc>
              <a:spcBef>
                <a:spcPts val="544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DLVR does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not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incorporate offset balances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33679" y="3368265"/>
            <a:ext cx="1999293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6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CUSTOMER SUPPORT</a:t>
            </a:r>
            <a:r>
              <a:rPr sz="6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</a:p>
          <a:p>
            <a:pPr marL="0" marR="0">
              <a:lnSpc>
                <a:spcPts val="720"/>
              </a:lnSpc>
              <a:spcBef>
                <a:spcPts val="0"/>
              </a:spcBef>
              <a:spcAft>
                <a:spcPts val="0"/>
              </a:spcAft>
            </a:pPr>
            <a:r>
              <a:rPr sz="600" u="sng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– Commercial Loan deferrals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039110" y="3368265"/>
            <a:ext cx="383795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 currently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deferred where customer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indicated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return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6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payment at expiry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39110" y="3524602"/>
            <a:ext cx="8180820" cy="443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57.5k for all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Commercial products (excl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6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Product assistance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 merchant</a:t>
            </a:r>
            <a:r>
              <a:rPr sz="6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fee waivers).</a:t>
            </a:r>
            <a:r>
              <a:rPr sz="6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24.4k of</a:t>
            </a:r>
            <a:r>
              <a:rPr sz="6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these were enquiries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 deferrals</a:t>
            </a:r>
          </a:p>
          <a:p>
            <a:pPr marL="0" marR="0">
              <a:lnSpc>
                <a:spcPts val="729"/>
              </a:lnSpc>
              <a:spcBef>
                <a:spcPts val="55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Total business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that have had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 deferral over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 COVID19</a:t>
            </a:r>
            <a:r>
              <a:rPr sz="6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period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(including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 unwind/rolled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off population)</a:t>
            </a:r>
            <a:r>
              <a:rPr sz="6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– excludes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Asset finance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facilities</a:t>
            </a:r>
          </a:p>
          <a:p>
            <a:pPr marL="0" marR="0">
              <a:lnSpc>
                <a:spcPts val="729"/>
              </a:lnSpc>
              <a:spcBef>
                <a:spcPts val="504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% based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 September 2020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EAD associated with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customers where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original</a:t>
            </a:r>
            <a:r>
              <a:rPr sz="600" spc="-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 period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concluded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(expired/unwound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relief) or advised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intended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action.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paid</a:t>
            </a:r>
            <a:r>
              <a:rPr sz="6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out/closed are excluded from</a:t>
            </a:r>
            <a:r>
              <a:rPr sz="6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EAD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737104" y="4150331"/>
            <a:ext cx="7828688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Note:</a:t>
            </a:r>
            <a:r>
              <a:rPr sz="600" spc="1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6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made up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Small Business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(lending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&lt;$1m),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(typically</a:t>
            </a:r>
            <a:r>
              <a:rPr sz="6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&lt;$10m), and Specialist</a:t>
            </a:r>
            <a:r>
              <a:rPr sz="6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Distribution</a:t>
            </a:r>
            <a:r>
              <a:rPr sz="600" spc="-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(typically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$10m-$40m).</a:t>
            </a:r>
            <a:r>
              <a:rPr sz="6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Note excludes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Private</a:t>
            </a:r>
            <a:r>
              <a:rPr sz="6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33679" y="4306668"/>
            <a:ext cx="1999293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6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CUSTOMER SUPPORT</a:t>
            </a:r>
            <a:r>
              <a:rPr sz="6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</a:p>
          <a:p>
            <a:pPr marL="0" marR="0">
              <a:lnSpc>
                <a:spcPts val="719"/>
              </a:lnSpc>
              <a:spcBef>
                <a:spcPts val="0"/>
              </a:spcBef>
              <a:spcAft>
                <a:spcPts val="0"/>
              </a:spcAft>
            </a:pPr>
            <a:r>
              <a:rPr sz="600" u="sng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– Commercial loan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 metrics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737104" y="4306668"/>
            <a:ext cx="190787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039110" y="4306668"/>
            <a:ext cx="4647060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Transactional</a:t>
            </a:r>
            <a:r>
              <a:rPr sz="6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data flows</a:t>
            </a:r>
            <a:r>
              <a:rPr sz="6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able to contribute</a:t>
            </a:r>
            <a:r>
              <a:rPr sz="6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6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this</a:t>
            </a:r>
            <a:r>
              <a:rPr sz="6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analysis</a:t>
            </a:r>
            <a:r>
              <a:rPr sz="600" spc="-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include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91%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of customers associated with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 8k deferred</a:t>
            </a:r>
          </a:p>
          <a:p>
            <a:pPr marL="0" marR="0">
              <a:lnSpc>
                <a:spcPts val="71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811134" y="4306668"/>
            <a:ext cx="190787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5.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113141" y="4306668"/>
            <a:ext cx="1322734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EAD as at 30 September</a:t>
            </a:r>
            <a:r>
              <a:rPr sz="6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737104" y="4535649"/>
            <a:ext cx="190787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039110" y="4535649"/>
            <a:ext cx="4476348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Small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&amp; Business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only,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95A5B"/>
                </a:solidFill>
                <a:latin typeface="Verdana"/>
                <a:cs typeface="Verdana"/>
              </a:rPr>
              <a:t>via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transactional</a:t>
            </a:r>
            <a:r>
              <a:rPr sz="6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data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(excluding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trust</a:t>
            </a:r>
            <a:r>
              <a:rPr sz="6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accounts).</a:t>
            </a:r>
          </a:p>
          <a:p>
            <a:pPr marL="0" marR="0">
              <a:lnSpc>
                <a:spcPts val="720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Inflows</a:t>
            </a:r>
            <a:r>
              <a:rPr sz="600" spc="-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exclude</a:t>
            </a:r>
            <a:r>
              <a:rPr sz="6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gvt.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payments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811134" y="4535649"/>
            <a:ext cx="190787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6.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113141" y="4535649"/>
            <a:ext cx="1027985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%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 volumes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737104" y="4764249"/>
            <a:ext cx="190787" cy="2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</a:p>
          <a:p>
            <a:pPr marL="0" marR="0">
              <a:lnSpc>
                <a:spcPts val="729"/>
              </a:lnSpc>
              <a:spcBef>
                <a:spcPts val="55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039110" y="4764249"/>
            <a:ext cx="4254455" cy="2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Quarter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6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Quarter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PCP: June-Aug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20 vs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Jun-Aug19.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6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govt payments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trust</a:t>
            </a:r>
            <a:r>
              <a:rPr sz="6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accounts.</a:t>
            </a:r>
          </a:p>
          <a:p>
            <a:pPr marL="0" marR="0">
              <a:lnSpc>
                <a:spcPts val="729"/>
              </a:lnSpc>
              <a:spcBef>
                <a:spcPts val="55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EAD as at 30 June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811134" y="4764249"/>
            <a:ext cx="190787" cy="2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7.</a:t>
            </a:r>
          </a:p>
          <a:p>
            <a:pPr marL="0" marR="0">
              <a:lnSpc>
                <a:spcPts val="729"/>
              </a:lnSpc>
              <a:spcBef>
                <a:spcPts val="55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8.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113141" y="4764249"/>
            <a:ext cx="3703619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Savings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buffer</a:t>
            </a:r>
            <a:r>
              <a:rPr sz="6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where savings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compared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 debt repayment ratio</a:t>
            </a:r>
            <a:r>
              <a:rPr sz="6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would</a:t>
            </a:r>
            <a:r>
              <a:rPr sz="6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cover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10+ months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113141" y="4920586"/>
            <a:ext cx="3892356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 extensions,</a:t>
            </a:r>
            <a:r>
              <a:rPr sz="6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but excludes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accounts of customers who</a:t>
            </a:r>
            <a:r>
              <a:rPr sz="6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have indicated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 intent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720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return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 repayments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33679" y="5149186"/>
            <a:ext cx="1999293" cy="313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6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CUSTOMER SUPPORT</a:t>
            </a:r>
            <a:r>
              <a:rPr sz="6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</a:p>
          <a:p>
            <a:pPr marL="0" marR="0">
              <a:lnSpc>
                <a:spcPts val="720"/>
              </a:lnSpc>
              <a:spcBef>
                <a:spcPts val="0"/>
              </a:spcBef>
              <a:spcAft>
                <a:spcPts val="0"/>
              </a:spcAft>
            </a:pPr>
            <a:r>
              <a:rPr sz="600" u="sng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– Commercial loan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 portfolio</a:t>
            </a:r>
          </a:p>
          <a:p>
            <a:pPr marL="0" marR="0">
              <a:lnSpc>
                <a:spcPts val="720"/>
              </a:lnSpc>
              <a:spcBef>
                <a:spcPts val="5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profiles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737104" y="5149186"/>
            <a:ext cx="190787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039110" y="5149186"/>
            <a:ext cx="2864872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Active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  <a:r>
              <a:rPr sz="6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as at 15 October</a:t>
            </a:r>
            <a:r>
              <a:rPr sz="6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2020,</a:t>
            </a:r>
            <a:r>
              <a:rPr sz="6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EAD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as at 30 September</a:t>
            </a:r>
            <a:r>
              <a:rPr sz="6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2020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737104" y="5317461"/>
            <a:ext cx="190787" cy="2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</a:p>
          <a:p>
            <a:pPr marL="0" marR="0">
              <a:lnSpc>
                <a:spcPts val="729"/>
              </a:lnSpc>
              <a:spcBef>
                <a:spcPts val="55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039110" y="5317461"/>
            <a:ext cx="4053690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Fully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Secured on a market value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basis.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secured by cash or </a:t>
            </a:r>
            <a:r>
              <a:rPr sz="600" spc="10" dirty="0">
                <a:solidFill>
                  <a:srgbClr val="595A5B"/>
                </a:solidFill>
                <a:latin typeface="Verdana"/>
                <a:cs typeface="Verdana"/>
              </a:rPr>
              <a:t>via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sovereign</a:t>
            </a:r>
            <a:r>
              <a:rPr sz="6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backing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039110" y="5473798"/>
            <a:ext cx="5149057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States based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on primary</a:t>
            </a:r>
            <a:r>
              <a:rPr sz="6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postcode</a:t>
            </a:r>
            <a:r>
              <a:rPr sz="6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and Other</a:t>
            </a:r>
            <a:r>
              <a:rPr sz="6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represents where none recorded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6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system.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Some</a:t>
            </a:r>
            <a:r>
              <a:rPr sz="6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postcodes</a:t>
            </a:r>
            <a:r>
              <a:rPr sz="6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occur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across two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states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737104" y="5630160"/>
            <a:ext cx="190787" cy="28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</a:p>
          <a:p>
            <a:pPr marL="0" marR="0">
              <a:lnSpc>
                <a:spcPts val="729"/>
              </a:lnSpc>
              <a:spcBef>
                <a:spcPts val="552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039110" y="5630160"/>
            <a:ext cx="3739425" cy="28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Current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6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deferrals that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have requested and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received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an approval for</a:t>
            </a:r>
            <a:r>
              <a:rPr sz="6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 4 month</a:t>
            </a:r>
            <a:r>
              <a:rPr sz="6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extension</a:t>
            </a:r>
          </a:p>
          <a:p>
            <a:pPr marL="0" marR="0">
              <a:lnSpc>
                <a:spcPts val="729"/>
              </a:lnSpc>
              <a:spcBef>
                <a:spcPts val="552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33679" y="5786523"/>
            <a:ext cx="1999293" cy="22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6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CUSTOMER SUPPORT</a:t>
            </a:r>
            <a:r>
              <a:rPr sz="6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</a:p>
          <a:p>
            <a:pPr marL="0" marR="0">
              <a:lnSpc>
                <a:spcPts val="720"/>
              </a:lnSpc>
              <a:spcBef>
                <a:spcPts val="0"/>
              </a:spcBef>
              <a:spcAft>
                <a:spcPts val="0"/>
              </a:spcAft>
            </a:pPr>
            <a:r>
              <a:rPr sz="600" u="sng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33679" y="6021219"/>
            <a:ext cx="1999293" cy="313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6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CUSTOMER SUPPORT</a:t>
            </a:r>
            <a:r>
              <a:rPr sz="600" b="1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595A5B"/>
                </a:solidFill>
                <a:latin typeface="Verdana"/>
                <a:cs typeface="Verdana"/>
              </a:rPr>
              <a:t>MEASURES</a:t>
            </a:r>
          </a:p>
          <a:p>
            <a:pPr marL="0" marR="0">
              <a:lnSpc>
                <a:spcPts val="719"/>
              </a:lnSpc>
              <a:spcBef>
                <a:spcPts val="0"/>
              </a:spcBef>
              <a:spcAft>
                <a:spcPts val="0"/>
              </a:spcAft>
            </a:pPr>
            <a:r>
              <a:rPr sz="600" u="sng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 - Housing</a:t>
            </a:r>
            <a:r>
              <a:rPr sz="6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repayment deferral</a:t>
            </a:r>
          </a:p>
          <a:p>
            <a:pPr marL="0" marR="0">
              <a:lnSpc>
                <a:spcPts val="720"/>
              </a:lnSpc>
              <a:spcBef>
                <a:spcPts val="5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profiles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737104" y="6021219"/>
            <a:ext cx="190787" cy="287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  <a:p>
            <a:pPr marL="0" marR="0">
              <a:lnSpc>
                <a:spcPts val="729"/>
              </a:lnSpc>
              <a:spcBef>
                <a:spcPts val="554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039110" y="6021219"/>
            <a:ext cx="7750792" cy="287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LVR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origination</a:t>
            </a:r>
            <a:r>
              <a:rPr sz="6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LVR. Note</a:t>
            </a:r>
            <a:r>
              <a:rPr sz="6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if</a:t>
            </a:r>
            <a:r>
              <a:rPr sz="6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calculated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as % of portfolio</a:t>
            </a:r>
            <a:r>
              <a:rPr sz="6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then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total housing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49%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(0-60), 44% (61-80),</a:t>
            </a:r>
            <a:r>
              <a:rPr sz="6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5% (81-90) &amp;</a:t>
            </a:r>
            <a:r>
              <a:rPr sz="6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2% (&gt;90) and LRD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6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34% (0-60),</a:t>
            </a:r>
            <a:r>
              <a:rPr sz="6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54% (61-80), 9% (81-90)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&amp; 3% (&gt;90)</a:t>
            </a:r>
          </a:p>
          <a:p>
            <a:pPr marL="0" marR="0">
              <a:lnSpc>
                <a:spcPts val="729"/>
              </a:lnSpc>
              <a:spcBef>
                <a:spcPts val="554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Home loans</a:t>
            </a:r>
            <a:r>
              <a:rPr sz="6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600" spc="-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Loan Repayment</a:t>
            </a:r>
            <a:r>
              <a:rPr sz="6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Deferral </a:t>
            </a:r>
            <a:r>
              <a:rPr sz="600" spc="15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6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place as at 15/10/2020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72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274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sz="4200" b="1" dirty="0">
                <a:solidFill>
                  <a:srgbClr val="007DBA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sz="3800" spc="93" dirty="0">
                <a:solidFill>
                  <a:srgbClr val="004165"/>
                </a:solidFill>
                <a:latin typeface="Calibri"/>
                <a:cs typeface="Calibri"/>
              </a:rPr>
              <a:t>FULL</a:t>
            </a:r>
            <a:r>
              <a:rPr sz="3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80" dirty="0">
                <a:solidFill>
                  <a:srgbClr val="004165"/>
                </a:solidFill>
                <a:latin typeface="Calibri"/>
                <a:cs typeface="Calibri"/>
              </a:rPr>
              <a:t>YEAR</a:t>
            </a:r>
            <a:r>
              <a:rPr sz="3800" spc="12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33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2448" y="4336305"/>
            <a:ext cx="3143829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82" dirty="0">
                <a:solidFill>
                  <a:srgbClr val="004165"/>
                </a:solidFill>
                <a:latin typeface="Calibri"/>
                <a:cs typeface="Calibri"/>
              </a:rPr>
              <a:t>INVESTOR</a:t>
            </a:r>
            <a:r>
              <a:rPr sz="1800" b="1" spc="123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94" dirty="0">
                <a:solidFill>
                  <a:srgbClr val="004165"/>
                </a:solidFill>
                <a:latin typeface="Calibri"/>
                <a:cs typeface="Calibri"/>
              </a:rPr>
              <a:t>DISCUSSION</a:t>
            </a:r>
            <a:r>
              <a:rPr sz="1800" b="1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46" dirty="0">
                <a:solidFill>
                  <a:srgbClr val="004165"/>
                </a:solidFill>
                <a:latin typeface="Calibri"/>
                <a:cs typeface="Calibri"/>
              </a:rPr>
              <a:t>PACK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09708" y="4621293"/>
            <a:ext cx="2208269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93" dirty="0">
                <a:solidFill>
                  <a:srgbClr val="004165"/>
                </a:solidFill>
                <a:latin typeface="Calibri"/>
                <a:cs typeface="Calibri"/>
              </a:rPr>
              <a:t>RISK</a:t>
            </a:r>
            <a:r>
              <a:rPr sz="1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93" dirty="0">
                <a:solidFill>
                  <a:srgbClr val="004165"/>
                </a:solidFill>
                <a:latin typeface="Calibri"/>
                <a:cs typeface="Calibri"/>
              </a:rPr>
              <a:t>MANAGEMENT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370535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LONG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RUN PROVISIONS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LOSS </a:t>
            </a:r>
            <a:r>
              <a:rPr sz="1400" spc="-20" dirty="0">
                <a:solidFill>
                  <a:srgbClr val="004165"/>
                </a:solidFill>
                <a:latin typeface="Verdana"/>
                <a:cs typeface="Verdana"/>
              </a:rPr>
              <a:t>RATES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335068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CREDIT IMPAIRMENT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2940" y="1974678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1616" y="2233000"/>
            <a:ext cx="449201" cy="62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1,800</a:t>
            </a:r>
          </a:p>
          <a:p>
            <a:pPr marL="0" marR="0">
              <a:lnSpc>
                <a:spcPts val="977"/>
              </a:lnSpc>
              <a:spcBef>
                <a:spcPts val="24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1,500</a:t>
            </a:r>
          </a:p>
          <a:p>
            <a:pPr marL="0" marR="0">
              <a:lnSpc>
                <a:spcPts val="977"/>
              </a:lnSpc>
              <a:spcBef>
                <a:spcPts val="24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1,200</a:t>
            </a:r>
          </a:p>
          <a:p>
            <a:pPr marL="101498" marR="0">
              <a:lnSpc>
                <a:spcPts val="977"/>
              </a:lnSpc>
              <a:spcBef>
                <a:spcPts val="24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3115" y="2853649"/>
            <a:ext cx="34714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600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3115" y="3008716"/>
            <a:ext cx="34714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2350" y="316391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7090" y="3318977"/>
            <a:ext cx="39351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-300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49426" y="3418037"/>
            <a:ext cx="10628432" cy="402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1H08</a:t>
            </a:r>
            <a:r>
              <a:rPr sz="800" spc="78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2H08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1H09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2H09</a:t>
            </a:r>
            <a:r>
              <a:rPr sz="800" spc="78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1H10</a:t>
            </a:r>
            <a:r>
              <a:rPr sz="800" spc="78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2H10</a:t>
            </a:r>
            <a:r>
              <a:rPr sz="800" spc="80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1H11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2H11</a:t>
            </a:r>
            <a:r>
              <a:rPr sz="800" spc="78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1H12</a:t>
            </a:r>
            <a:r>
              <a:rPr sz="800" spc="78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2H12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1H13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2H13</a:t>
            </a:r>
            <a:r>
              <a:rPr sz="800" spc="78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1H14</a:t>
            </a:r>
            <a:r>
              <a:rPr sz="800" spc="78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2H14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1H15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2H15</a:t>
            </a:r>
            <a:r>
              <a:rPr sz="800" spc="78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1H16</a:t>
            </a:r>
            <a:r>
              <a:rPr sz="800" spc="78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2H16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1H17</a:t>
            </a:r>
            <a:r>
              <a:rPr sz="800" spc="80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2H17</a:t>
            </a:r>
            <a:r>
              <a:rPr sz="800" spc="78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  <a:r>
              <a:rPr sz="800" spc="78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  <a:r>
              <a:rPr sz="800" spc="7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  <a:r>
              <a:rPr sz="800" spc="78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  <a:r>
              <a:rPr sz="800" spc="78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  <a:p>
            <a:pPr marL="168249" marR="0">
              <a:lnSpc>
                <a:spcPts val="977"/>
              </a:lnSpc>
              <a:spcBef>
                <a:spcPts val="91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Consumer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800" spc="20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800" spc="202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800" spc="20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CP Charge / (Release)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1383" y="3974662"/>
            <a:ext cx="372626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ANZ HISTORICAL</a:t>
            </a:r>
            <a:r>
              <a:rPr sz="12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LOSS RATES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  <a:r>
              <a:rPr sz="1200" b="1" spc="-40" baseline="3000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(basis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points)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24346" y="3974662"/>
            <a:ext cx="487364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LONG RUN LOSS RATE (INTERNAL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EXPECTED</a:t>
            </a:r>
            <a:r>
              <a:rPr sz="1200" b="1" spc="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LOSS)</a:t>
            </a:r>
            <a:r>
              <a:rPr sz="1200" b="1" spc="-6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93115" y="4262333"/>
            <a:ext cx="34714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48984" y="4247093"/>
            <a:ext cx="61335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Division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03618" y="4247093"/>
            <a:ext cx="47119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Mar-16</a:t>
            </a:r>
            <a:r>
              <a:rPr sz="800" spc="65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Sep-16</a:t>
            </a:r>
            <a:r>
              <a:rPr sz="800" spc="5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Mar-17</a:t>
            </a:r>
            <a:r>
              <a:rPr sz="800" spc="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Sep-17</a:t>
            </a:r>
            <a:r>
              <a:rPr sz="800" spc="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Mar-18</a:t>
            </a:r>
            <a:r>
              <a:rPr sz="800" spc="45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Sep-18</a:t>
            </a:r>
            <a:r>
              <a:rPr sz="800" spc="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Mar-19</a:t>
            </a:r>
            <a:r>
              <a:rPr sz="800" spc="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Sep-19</a:t>
            </a:r>
            <a:r>
              <a:rPr sz="800" spc="4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Mar-20</a:t>
            </a:r>
            <a:r>
              <a:rPr sz="800" spc="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404483" y="4426671"/>
            <a:ext cx="6301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Aus. R&amp;C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70419" y="4431497"/>
            <a:ext cx="384979" cy="399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0.35</a:t>
            </a:r>
          </a:p>
          <a:p>
            <a:pPr marL="0" marR="0">
              <a:lnSpc>
                <a:spcPts val="980"/>
              </a:lnSpc>
              <a:spcBef>
                <a:spcPts val="8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656830" y="4431497"/>
            <a:ext cx="384979" cy="399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0.33</a:t>
            </a:r>
          </a:p>
          <a:p>
            <a:pPr marL="0" marR="0">
              <a:lnSpc>
                <a:spcPts val="980"/>
              </a:lnSpc>
              <a:spcBef>
                <a:spcPts val="8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0.26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131175" y="4431497"/>
            <a:ext cx="384979" cy="399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0.33</a:t>
            </a:r>
          </a:p>
          <a:p>
            <a:pPr marL="0" marR="0">
              <a:lnSpc>
                <a:spcPts val="980"/>
              </a:lnSpc>
              <a:spcBef>
                <a:spcPts val="8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92566" y="4431497"/>
            <a:ext cx="384979" cy="399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0.33</a:t>
            </a:r>
          </a:p>
          <a:p>
            <a:pPr marL="0" marR="0">
              <a:lnSpc>
                <a:spcPts val="980"/>
              </a:lnSpc>
              <a:spcBef>
                <a:spcPts val="8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0.22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053830" y="442667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514967" y="442667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976357" y="442667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437876" y="442667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899013" y="442667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0.28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360531" y="442667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0.27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93115" y="4550369"/>
            <a:ext cx="347143" cy="1026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200</a:t>
            </a:r>
          </a:p>
          <a:p>
            <a:pPr marL="0" marR="0">
              <a:lnSpc>
                <a:spcPts val="977"/>
              </a:lnSpc>
              <a:spcBef>
                <a:spcPts val="124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150</a:t>
            </a:r>
          </a:p>
          <a:p>
            <a:pPr marL="0" marR="0">
              <a:lnSpc>
                <a:spcPts val="977"/>
              </a:lnSpc>
              <a:spcBef>
                <a:spcPts val="129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</a:t>
            </a:r>
          </a:p>
          <a:p>
            <a:pPr marL="64617" marR="0">
              <a:lnSpc>
                <a:spcPts val="977"/>
              </a:lnSpc>
              <a:spcBef>
                <a:spcPts val="129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404483" y="4603455"/>
            <a:ext cx="562078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053830" y="466441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514967" y="466441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976357" y="466441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437876" y="466441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0.18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899013" y="466441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360531" y="466441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0.16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404483" y="4902159"/>
            <a:ext cx="1150707" cy="166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  <a:r>
              <a:rPr sz="800" spc="9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0.37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646161" y="4906731"/>
            <a:ext cx="407459" cy="480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0.36</a:t>
            </a:r>
          </a:p>
          <a:p>
            <a:pPr marL="10668" marR="0">
              <a:lnSpc>
                <a:spcPts val="977"/>
              </a:lnSpc>
              <a:spcBef>
                <a:spcPts val="23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1.79</a:t>
            </a:r>
          </a:p>
          <a:p>
            <a:pPr marL="0" marR="0">
              <a:lnSpc>
                <a:spcPts val="977"/>
              </a:lnSpc>
              <a:spcBef>
                <a:spcPts val="311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0.33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120760" y="4906731"/>
            <a:ext cx="407459" cy="480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1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0.35</a:t>
            </a:r>
          </a:p>
          <a:p>
            <a:pPr marL="11303" marR="0">
              <a:lnSpc>
                <a:spcPts val="977"/>
              </a:lnSpc>
              <a:spcBef>
                <a:spcPts val="23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1.60</a:t>
            </a:r>
          </a:p>
          <a:p>
            <a:pPr marL="0" marR="0">
              <a:lnSpc>
                <a:spcPts val="977"/>
              </a:lnSpc>
              <a:spcBef>
                <a:spcPts val="311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0.33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581897" y="4906731"/>
            <a:ext cx="407459" cy="480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0.30</a:t>
            </a:r>
          </a:p>
          <a:p>
            <a:pPr marL="11683" marR="0">
              <a:lnSpc>
                <a:spcPts val="977"/>
              </a:lnSpc>
              <a:spcBef>
                <a:spcPts val="23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1.69</a:t>
            </a:r>
          </a:p>
          <a:p>
            <a:pPr marL="0" marR="0">
              <a:lnSpc>
                <a:spcPts val="977"/>
              </a:lnSpc>
              <a:spcBef>
                <a:spcPts val="311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043161" y="4902159"/>
            <a:ext cx="407459" cy="480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0.32</a:t>
            </a:r>
          </a:p>
          <a:p>
            <a:pPr marL="10668" marR="0">
              <a:lnSpc>
                <a:spcPts val="977"/>
              </a:lnSpc>
              <a:spcBef>
                <a:spcPts val="2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1.95</a:t>
            </a:r>
          </a:p>
          <a:p>
            <a:pPr marL="0" marR="0">
              <a:lnSpc>
                <a:spcPts val="977"/>
              </a:lnSpc>
              <a:spcBef>
                <a:spcPts val="275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504298" y="4902159"/>
            <a:ext cx="407459" cy="480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0.27</a:t>
            </a:r>
          </a:p>
          <a:p>
            <a:pPr marL="10668" marR="0">
              <a:lnSpc>
                <a:spcPts val="977"/>
              </a:lnSpc>
              <a:spcBef>
                <a:spcPts val="2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1.78</a:t>
            </a:r>
          </a:p>
          <a:p>
            <a:pPr marL="0" marR="0">
              <a:lnSpc>
                <a:spcPts val="977"/>
              </a:lnSpc>
              <a:spcBef>
                <a:spcPts val="275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0.27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965690" y="4902159"/>
            <a:ext cx="407459" cy="480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0.27</a:t>
            </a:r>
          </a:p>
          <a:p>
            <a:pPr marL="10667" marR="0">
              <a:lnSpc>
                <a:spcPts val="977"/>
              </a:lnSpc>
              <a:spcBef>
                <a:spcPts val="2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1.60</a:t>
            </a:r>
          </a:p>
          <a:p>
            <a:pPr marL="0" marR="0">
              <a:lnSpc>
                <a:spcPts val="977"/>
              </a:lnSpc>
              <a:spcBef>
                <a:spcPts val="275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0.27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427207" y="4902159"/>
            <a:ext cx="407459" cy="480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0.25</a:t>
            </a:r>
          </a:p>
          <a:p>
            <a:pPr marL="10668" marR="0">
              <a:lnSpc>
                <a:spcPts val="977"/>
              </a:lnSpc>
              <a:spcBef>
                <a:spcPts val="2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1.40</a:t>
            </a:r>
          </a:p>
          <a:p>
            <a:pPr marL="0" marR="0">
              <a:lnSpc>
                <a:spcPts val="977"/>
              </a:lnSpc>
              <a:spcBef>
                <a:spcPts val="275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888344" y="4902159"/>
            <a:ext cx="407459" cy="480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0.25</a:t>
            </a:r>
          </a:p>
          <a:p>
            <a:pPr marL="10668" marR="0">
              <a:lnSpc>
                <a:spcPts val="977"/>
              </a:lnSpc>
              <a:spcBef>
                <a:spcPts val="2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1.30</a:t>
            </a:r>
          </a:p>
          <a:p>
            <a:pPr marL="0" marR="0">
              <a:lnSpc>
                <a:spcPts val="977"/>
              </a:lnSpc>
              <a:spcBef>
                <a:spcPts val="275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0.26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349863" y="4902159"/>
            <a:ext cx="407459" cy="480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0.30</a:t>
            </a:r>
          </a:p>
          <a:p>
            <a:pPr marL="10668" marR="0">
              <a:lnSpc>
                <a:spcPts val="977"/>
              </a:lnSpc>
              <a:spcBef>
                <a:spcPts val="2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1.46</a:t>
            </a:r>
          </a:p>
          <a:p>
            <a:pPr marL="0" marR="0">
              <a:lnSpc>
                <a:spcPts val="977"/>
              </a:lnSpc>
              <a:spcBef>
                <a:spcPts val="275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0.26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404483" y="5061290"/>
            <a:ext cx="47363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Pacific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170419" y="5061290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1.47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404483" y="5220421"/>
            <a:ext cx="63780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Subtotal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159752" y="5224993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0.34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404483" y="5399872"/>
            <a:ext cx="68769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Asia Retail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170419" y="540482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1.50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656830" y="540482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1.51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131175" y="540482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1.51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8592566" y="540482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2.75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137904" y="540482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599421" y="540482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060558" y="540482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521950" y="540482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0983468" y="540482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1444605" y="540482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404483" y="5579424"/>
            <a:ext cx="44308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7159752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0.37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646161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0.35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8120760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0.35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8581897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0.32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9043416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0.30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9504933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0.27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9966070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0.27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427461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0.26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0888980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0.26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1350117" y="5584301"/>
            <a:ext cx="4074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0.26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822350" y="5702564"/>
            <a:ext cx="434987" cy="383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  <a:p>
            <a:pPr marL="41147" marR="0">
              <a:lnSpc>
                <a:spcPts val="77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96011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336547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93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809876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96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2284476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99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757551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02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3230879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05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3703954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08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4177029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4651883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5124958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5597905" y="58016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6412103" y="5948395"/>
            <a:ext cx="188147" cy="396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898"/>
              </a:lnSpc>
              <a:spcBef>
                <a:spcPts val="10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6584315" y="5938174"/>
            <a:ext cx="5134040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  <a:r>
              <a:rPr sz="800" spc="-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due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migration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following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re-rating of 93% Institutional</a:t>
            </a:r>
            <a:r>
              <a:rPr sz="8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EAD post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on-set of COVID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NZ reduction primarily driven by UDC divestment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improved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mix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 reduced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unsecured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 volumes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1217675" y="6135075"/>
            <a:ext cx="78727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Loss Rate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2146680" y="6135075"/>
            <a:ext cx="270582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Median Annual</a:t>
            </a:r>
            <a:r>
              <a:rPr sz="8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Loss Rate (excl. current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period)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642823" y="6476146"/>
            <a:ext cx="31943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as a % of average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Gross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and Advances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(GLA)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74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3172639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INDIVIDUAL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PROVISION CHARGE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30535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INDIVIDUAL</a:t>
            </a:r>
            <a:r>
              <a:rPr sz="12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PROVISION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44796"/>
            <a:ext cx="424672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INDIVIDUAL</a:t>
            </a:r>
            <a:r>
              <a:rPr sz="12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PROVISION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CHARGE BY DIVISION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44782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3037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8413" y="2432390"/>
            <a:ext cx="931501" cy="349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27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1,047</a:t>
            </a:r>
          </a:p>
          <a:p>
            <a:pPr marL="0" marR="0">
              <a:lnSpc>
                <a:spcPts val="977"/>
              </a:lnSpc>
              <a:spcBef>
                <a:spcPts val="49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892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56704" y="2432390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1,047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42047" y="2590251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81810" y="2651465"/>
            <a:ext cx="348760" cy="784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787</a:t>
            </a:r>
          </a:p>
          <a:p>
            <a:pPr marL="0" marR="0">
              <a:lnSpc>
                <a:spcPts val="977"/>
              </a:lnSpc>
              <a:spcBef>
                <a:spcPts val="39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969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90106" y="269934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892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313685" y="2843870"/>
            <a:ext cx="348760" cy="697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554</a:t>
            </a:r>
          </a:p>
          <a:p>
            <a:pPr marL="0" marR="0">
              <a:lnSpc>
                <a:spcPts val="977"/>
              </a:lnSpc>
              <a:spcBef>
                <a:spcPts val="323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812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23253" y="2856316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71922" y="2897845"/>
            <a:ext cx="348633" cy="694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626</a:t>
            </a:r>
          </a:p>
          <a:p>
            <a:pPr marL="254" marR="0">
              <a:lnSpc>
                <a:spcPts val="977"/>
              </a:lnSpc>
              <a:spcBef>
                <a:spcPts val="321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807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726680" y="2880065"/>
            <a:ext cx="348379" cy="32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787</a:t>
            </a:r>
          </a:p>
          <a:p>
            <a:pPr marL="33781" marR="0">
              <a:lnSpc>
                <a:spcPts val="980"/>
              </a:lnSpc>
              <a:spcBef>
                <a:spcPts val="2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49984" y="297556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826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208266" y="3035259"/>
            <a:ext cx="348379" cy="58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435</a:t>
            </a:r>
          </a:p>
          <a:p>
            <a:pPr marL="33781" marR="0">
              <a:lnSpc>
                <a:spcPts val="977"/>
              </a:lnSpc>
              <a:spcBef>
                <a:spcPts val="233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440046" y="3062945"/>
            <a:ext cx="349014" cy="575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398</a:t>
            </a:r>
          </a:p>
          <a:p>
            <a:pPr marL="635" marR="0">
              <a:lnSpc>
                <a:spcPts val="977"/>
              </a:lnSpc>
              <a:spcBef>
                <a:spcPts val="222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592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845307" y="3086821"/>
            <a:ext cx="349014" cy="58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430</a:t>
            </a:r>
          </a:p>
          <a:p>
            <a:pPr marL="0" marR="0">
              <a:lnSpc>
                <a:spcPts val="977"/>
              </a:lnSpc>
              <a:spcBef>
                <a:spcPts val="230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612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376295" y="3099267"/>
            <a:ext cx="349268" cy="576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343</a:t>
            </a:r>
          </a:p>
          <a:p>
            <a:pPr marL="889" marR="0">
              <a:lnSpc>
                <a:spcPts val="977"/>
              </a:lnSpc>
              <a:spcBef>
                <a:spcPts val="223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594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837164" y="3122709"/>
            <a:ext cx="348572" cy="284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626</a:t>
            </a:r>
          </a:p>
          <a:p>
            <a:pPr marL="66420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503798" y="3145241"/>
            <a:ext cx="348633" cy="5237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395</a:t>
            </a:r>
          </a:p>
          <a:p>
            <a:pPr marL="254" marR="0">
              <a:lnSpc>
                <a:spcPts val="977"/>
              </a:lnSpc>
              <a:spcBef>
                <a:spcPts val="181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500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18413" y="321598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922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08171" y="3201121"/>
            <a:ext cx="349013" cy="542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380</a:t>
            </a:r>
          </a:p>
          <a:p>
            <a:pPr marL="634" marR="0">
              <a:lnSpc>
                <a:spcPts val="977"/>
              </a:lnSpc>
              <a:spcBef>
                <a:spcPts val="201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532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689470" y="3217885"/>
            <a:ext cx="348379" cy="491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339</a:t>
            </a:r>
          </a:p>
          <a:p>
            <a:pPr marL="32258" marR="0">
              <a:lnSpc>
                <a:spcPts val="977"/>
              </a:lnSpc>
              <a:spcBef>
                <a:spcPts val="161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43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244205" y="322487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554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726680" y="3297133"/>
            <a:ext cx="348379" cy="394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210</a:t>
            </a:r>
          </a:p>
          <a:p>
            <a:pPr marL="33781" marR="0">
              <a:lnSpc>
                <a:spcPts val="977"/>
              </a:lnSpc>
              <a:spcBef>
                <a:spcPts val="80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275955" y="3378159"/>
            <a:ext cx="285894" cy="278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79</a:t>
            </a:r>
          </a:p>
          <a:p>
            <a:pPr marL="0" marR="0">
              <a:lnSpc>
                <a:spcPts val="91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763634" y="3494872"/>
            <a:ext cx="414546" cy="3271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430</a:t>
            </a:r>
          </a:p>
          <a:p>
            <a:pPr marL="131698" marR="0">
              <a:lnSpc>
                <a:spcPts val="977"/>
              </a:lnSpc>
              <a:spcBef>
                <a:spcPts val="32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838053" y="3480521"/>
            <a:ext cx="348379" cy="425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272</a:t>
            </a:r>
          </a:p>
          <a:p>
            <a:pPr marL="30860" marR="0">
              <a:lnSpc>
                <a:spcPts val="977"/>
              </a:lnSpc>
              <a:spcBef>
                <a:spcPts val="10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82683" y="352319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343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800208" y="352967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380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356213" y="352319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395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088246" y="3608918"/>
            <a:ext cx="408957" cy="21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31</a:t>
            </a:r>
          </a:p>
          <a:p>
            <a:pPr marL="12611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449434" y="3645494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966959" y="3651844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1290427" y="3647018"/>
            <a:ext cx="282847" cy="305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25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  <a:p>
            <a:pPr marL="0" marR="0">
              <a:lnSpc>
                <a:spcPts val="977"/>
              </a:lnSpc>
              <a:spcBef>
                <a:spcPts val="10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249984" y="370429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495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695308" y="3712169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34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733533" y="368842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487911" y="3694516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49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18413" y="385123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229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781810" y="389301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153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313685" y="390089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136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845307" y="391181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116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377184" y="391003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440682" y="389022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158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504053" y="388082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175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942588" y="392464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93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006085" y="392464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93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208266" y="391892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469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245093" y="393111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453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6689470" y="395181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429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726680" y="395245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430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282430" y="400020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375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319257" y="401544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355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763889" y="403106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337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800843" y="402103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0838053" y="404719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318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1356593" y="4081306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278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695248" y="4120347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-259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227124" y="4128602"/>
            <a:ext cx="39404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-274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3885565" y="4112727"/>
            <a:ext cx="39409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-245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4949063" y="4128602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-274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5480939" y="4131904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-280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822194" y="4141937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-298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758695" y="4162384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-335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417440" y="4171909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-352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290572" y="4195023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-394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3354070" y="4181561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-373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9811257" y="4331294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-12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8255254" y="4350471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-33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9293606" y="4366346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-52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679399" y="450591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1H16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211275" y="450591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2H16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743201" y="450591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1H17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2275077" y="450591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2H17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2806954" y="450591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3337305" y="4505919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3869182" y="4505919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4401058" y="4505919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4932934" y="4505919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5464809" y="4505919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6650735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1H16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7168260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2H16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7687691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1H17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205216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2H17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8724265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9243694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9761219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0280268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10797793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11317223" y="452179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786079" y="4729947"/>
            <a:ext cx="3731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1300225" y="4729947"/>
            <a:ext cx="65655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Increased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2095754" y="4729947"/>
            <a:ext cx="14146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Writebacks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Recoveries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6763766" y="4729947"/>
            <a:ext cx="8541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7760843" y="4729947"/>
            <a:ext cx="81641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8719693" y="4729947"/>
            <a:ext cx="7704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9632568" y="4729947"/>
            <a:ext cx="8813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Pacific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609904" y="5099009"/>
            <a:ext cx="4681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Ratios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3489325" y="5099009"/>
            <a:ext cx="424388" cy="32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1H16</a:t>
            </a:r>
          </a:p>
          <a:p>
            <a:pPr marL="111886" marR="0">
              <a:lnSpc>
                <a:spcPts val="977"/>
              </a:lnSpc>
              <a:spcBef>
                <a:spcPts val="33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31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4340605" y="5099009"/>
            <a:ext cx="424388" cy="32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2H16</a:t>
            </a:r>
          </a:p>
          <a:p>
            <a:pPr marL="112267" marR="0">
              <a:lnSpc>
                <a:spcPts val="977"/>
              </a:lnSpc>
              <a:spcBef>
                <a:spcPts val="33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5192267" y="5099009"/>
            <a:ext cx="424388" cy="32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1H17</a:t>
            </a:r>
          </a:p>
          <a:p>
            <a:pPr marL="111886" marR="0">
              <a:lnSpc>
                <a:spcPts val="977"/>
              </a:lnSpc>
              <a:spcBef>
                <a:spcPts val="33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6043548" y="5099009"/>
            <a:ext cx="424388" cy="32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2H17</a:t>
            </a:r>
          </a:p>
          <a:p>
            <a:pPr marL="111886" marR="0">
              <a:lnSpc>
                <a:spcPts val="977"/>
              </a:lnSpc>
              <a:spcBef>
                <a:spcPts val="33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6894830" y="5099009"/>
            <a:ext cx="424389" cy="32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1H18</a:t>
            </a:r>
          </a:p>
          <a:p>
            <a:pPr marL="112267" marR="0">
              <a:lnSpc>
                <a:spcPts val="977"/>
              </a:lnSpc>
              <a:spcBef>
                <a:spcPts val="33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7746492" y="5099009"/>
            <a:ext cx="424389" cy="32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2H18</a:t>
            </a:r>
          </a:p>
          <a:p>
            <a:pPr marL="111886" marR="0">
              <a:lnSpc>
                <a:spcPts val="977"/>
              </a:lnSpc>
              <a:spcBef>
                <a:spcPts val="33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8597772" y="509900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9449054" y="509900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10300716" y="5099009"/>
            <a:ext cx="424389" cy="32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1H20</a:t>
            </a:r>
          </a:p>
          <a:p>
            <a:pPr marL="111886" marR="0">
              <a:lnSpc>
                <a:spcPts val="977"/>
              </a:lnSpc>
              <a:spcBef>
                <a:spcPts val="33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11151996" y="509900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635203" y="5256169"/>
            <a:ext cx="1080779" cy="17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loss rate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(bps)</a:t>
            </a:r>
            <a:r>
              <a:rPr sz="800" baseline="435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8709659" y="5265125"/>
            <a:ext cx="282847" cy="34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  <a:p>
            <a:pPr marL="0" marR="0">
              <a:lnSpc>
                <a:spcPts val="977"/>
              </a:lnSpc>
              <a:spcBef>
                <a:spcPts val="44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9561321" y="5265125"/>
            <a:ext cx="282847" cy="34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  <a:p>
            <a:pPr marL="0" marR="0">
              <a:lnSpc>
                <a:spcPts val="977"/>
              </a:lnSpc>
              <a:spcBef>
                <a:spcPts val="44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11263883" y="5265125"/>
            <a:ext cx="282847" cy="34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  <a:p>
            <a:pPr marL="0" marR="0">
              <a:lnSpc>
                <a:spcPts val="977"/>
              </a:lnSpc>
              <a:spcBef>
                <a:spcPts val="44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33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635203" y="5436637"/>
            <a:ext cx="1251467" cy="17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loss rate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(bps)</a:t>
            </a:r>
            <a:r>
              <a:rPr sz="800" spc="-9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aseline="43499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3601211" y="544559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32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4452873" y="544559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5304154" y="544559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6155435" y="544559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7007097" y="5445592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7891906" y="5445592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10412603" y="5445592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53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635203" y="5626059"/>
            <a:ext cx="195572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balance / Gross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Impaired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3546347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43%</a:t>
            </a:r>
          </a:p>
        </p:txBody>
      </p:sp>
      <p:sp>
        <p:nvSpPr>
          <p:cNvPr id="128" name="object 128"/>
          <p:cNvSpPr txBox="1"/>
          <p:nvPr/>
        </p:nvSpPr>
        <p:spPr>
          <a:xfrm>
            <a:off x="4398009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41%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5249290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43%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6100571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48%</a:t>
            </a:r>
          </a:p>
        </p:txBody>
      </p:sp>
      <p:sp>
        <p:nvSpPr>
          <p:cNvPr id="131" name="object 131"/>
          <p:cNvSpPr txBox="1"/>
          <p:nvPr/>
        </p:nvSpPr>
        <p:spPr>
          <a:xfrm>
            <a:off x="6952233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50%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7803515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43%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8654795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42%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9506457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40%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10357739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42%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11209019" y="56260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36%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642823" y="6476146"/>
            <a:ext cx="367603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Annualised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loss rate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 % of Gross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(GLA)</a:t>
            </a:r>
          </a:p>
        </p:txBody>
      </p:sp>
      <p:sp>
        <p:nvSpPr>
          <p:cNvPr id="138" name="object 138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75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4272539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COLLECTIVE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PROVISION BALANCE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481328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MOVEMENT IN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COLLECTIVE PROVISION BALANCE YOY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302305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COLLECTIVE PROVISION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56720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58847" y="2055196"/>
            <a:ext cx="209393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Collective Provision</a:t>
            </a:r>
            <a:r>
              <a:rPr sz="1000" b="1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65138" y="2061371"/>
            <a:ext cx="31754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952230" y="2061371"/>
            <a:ext cx="424684" cy="396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1H19</a:t>
            </a:r>
          </a:p>
          <a:p>
            <a:pPr marL="63753" marR="0">
              <a:lnSpc>
                <a:spcPts val="977"/>
              </a:lnSpc>
              <a:spcBef>
                <a:spcPts val="811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83750" y="2061371"/>
            <a:ext cx="424684" cy="396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2H19</a:t>
            </a:r>
          </a:p>
          <a:p>
            <a:pPr marL="100330" marR="0">
              <a:lnSpc>
                <a:spcPts val="977"/>
              </a:lnSpc>
              <a:spcBef>
                <a:spcPts val="811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387838" y="2061371"/>
            <a:ext cx="480772" cy="62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813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1H20</a:t>
            </a:r>
          </a:p>
          <a:p>
            <a:pPr marL="0" marR="0">
              <a:lnSpc>
                <a:spcPts val="977"/>
              </a:lnSpc>
              <a:spcBef>
                <a:spcPts val="811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1,048</a:t>
            </a:r>
          </a:p>
          <a:p>
            <a:pPr marL="132333" marR="0">
              <a:lnSpc>
                <a:spcPts val="977"/>
              </a:lnSpc>
              <a:spcBef>
                <a:spcPts val="78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47170" y="2061371"/>
            <a:ext cx="424684" cy="62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2H20</a:t>
            </a:r>
          </a:p>
          <a:p>
            <a:pPr marL="27051" marR="0">
              <a:lnSpc>
                <a:spcPts val="977"/>
              </a:lnSpc>
              <a:spcBef>
                <a:spcPts val="811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669</a:t>
            </a:r>
          </a:p>
          <a:p>
            <a:pPr marL="70993" marR="0">
              <a:lnSpc>
                <a:spcPts val="977"/>
              </a:lnSpc>
              <a:spcBef>
                <a:spcPts val="78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629022" y="209584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592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35523" y="209495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5,008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820921" y="223033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1,018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65138" y="2290658"/>
            <a:ext cx="725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CP charge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91565" y="2465029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3,376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390901" y="247379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46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148329" y="245855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65138" y="2519258"/>
            <a:ext cx="75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Volume/Mix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000490" y="2519258"/>
            <a:ext cx="328596" cy="61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-28</a:t>
            </a:r>
          </a:p>
          <a:p>
            <a:pPr marL="0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-40</a:t>
            </a:r>
          </a:p>
          <a:p>
            <a:pPr marL="22859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732009" y="2519258"/>
            <a:ext cx="328596" cy="84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-51</a:t>
            </a:r>
          </a:p>
          <a:p>
            <a:pPr marL="22859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  <a:p>
            <a:pPr marL="22859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31</a:t>
            </a:r>
          </a:p>
          <a:p>
            <a:pPr marL="56388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610867" y="2657561"/>
            <a:ext cx="328596" cy="913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-85</a:t>
            </a:r>
          </a:p>
          <a:p>
            <a:pPr marL="22605" marR="0">
              <a:lnSpc>
                <a:spcPts val="977"/>
              </a:lnSpc>
              <a:spcBef>
                <a:spcPts val="49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565138" y="2747858"/>
            <a:ext cx="1968132" cy="61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  <a:p>
            <a:pPr marL="0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Economic forecast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weights</a:t>
            </a:r>
          </a:p>
          <a:p>
            <a:pPr marL="0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overlays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486390" y="274785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218164" y="274785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286633" y="2817450"/>
            <a:ext cx="78158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$1,717m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402569" y="2976458"/>
            <a:ext cx="450222" cy="390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1,124</a:t>
            </a:r>
          </a:p>
          <a:p>
            <a:pPr marL="61214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-93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163300" y="2976458"/>
            <a:ext cx="394099" cy="390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-106</a:t>
            </a:r>
          </a:p>
          <a:p>
            <a:pPr marL="22859" marR="0">
              <a:lnSpc>
                <a:spcPts val="977"/>
              </a:lnSpc>
              <a:spcBef>
                <a:spcPts val="8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685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000490" y="3205058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54075" y="3408639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204339" y="3408639"/>
            <a:ext cx="619248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Volume /</a:t>
            </a:r>
          </a:p>
          <a:p>
            <a:pPr marL="16306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Mix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019679" y="3408639"/>
            <a:ext cx="538695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</a:t>
            </a:r>
          </a:p>
          <a:p>
            <a:pPr marL="21335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653028" y="3408639"/>
            <a:ext cx="784146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151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Economic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forecast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102107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473828" y="3408639"/>
            <a:ext cx="66164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</a:p>
          <a:p>
            <a:pPr marL="381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overlays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298059" y="3408639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771900" y="3774399"/>
            <a:ext cx="54647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51383" y="3974662"/>
            <a:ext cx="484297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MOVEMENT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COLLECTIVE PROVISION BALANCE HOH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42823" y="4266774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611247" y="4333830"/>
            <a:ext cx="209393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Collective Provision</a:t>
            </a:r>
            <a:r>
              <a:rPr sz="1000" b="1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636129" y="4331417"/>
            <a:ext cx="209393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Collective Provision</a:t>
            </a:r>
            <a:r>
              <a:rPr sz="1000" b="1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271506" y="445804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685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1074654" y="445740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5,008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244085" y="4553798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1,124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951473" y="4576658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4,501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597772" y="4592533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44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743697" y="460282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46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159375" y="4748870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-93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831203" y="4785446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-162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393935" y="4790018"/>
            <a:ext cx="394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-106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766951" y="4817069"/>
            <a:ext cx="283100" cy="1141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77</a:t>
            </a:r>
          </a:p>
          <a:p>
            <a:pPr marL="0" marR="0">
              <a:lnSpc>
                <a:spcPts val="977"/>
              </a:lnSpc>
              <a:spcBef>
                <a:spcPts val="67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653919" y="481745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474720" y="481440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828751" y="4836627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3,376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682872" y="5248611"/>
            <a:ext cx="78158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$1,048m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806560" y="5245511"/>
            <a:ext cx="64714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95A5B"/>
                </a:solidFill>
                <a:latin typeface="Verdana"/>
                <a:cs typeface="Verdana"/>
              </a:rPr>
              <a:t>$669m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90651" y="5796747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434463" y="5796747"/>
            <a:ext cx="619248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Volume /</a:t>
            </a:r>
          </a:p>
          <a:p>
            <a:pPr marL="16306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Mix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3154679" y="5796747"/>
            <a:ext cx="91624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4075429" y="5796747"/>
            <a:ext cx="784146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15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Economic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forecast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10210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992878" y="5796747"/>
            <a:ext cx="66164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</a:p>
          <a:p>
            <a:pPr marL="167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overlays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915533" y="5796747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888733" y="5796747"/>
            <a:ext cx="28178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556245" y="5796747"/>
            <a:ext cx="619248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Volume /</a:t>
            </a:r>
          </a:p>
          <a:p>
            <a:pPr marL="16306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Mix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8278114" y="5796747"/>
            <a:ext cx="91624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9198864" y="5796747"/>
            <a:ext cx="784146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40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Economic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forecast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102361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115042" y="5796747"/>
            <a:ext cx="66164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</a:p>
          <a:p>
            <a:pPr marL="381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overlays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1036172" y="5796747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194302" y="6162812"/>
            <a:ext cx="54647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weights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9317990" y="6162812"/>
            <a:ext cx="54647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weights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642823" y="6476146"/>
            <a:ext cx="599131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Reduction due to release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overlays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longer required due to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CP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uplift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76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3722282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COLLECTIVE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PROVISION (CP)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BALANCE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2473584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CP BALANCE BY</a:t>
            </a:r>
            <a:r>
              <a:rPr sz="1200" b="1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CATEGORY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2413517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CP BALANCE BY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DIVISION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56720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5196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00422" y="2108413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1.39%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44885" y="2105365"/>
            <a:ext cx="578122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5,008</a:t>
            </a:r>
          </a:p>
          <a:p>
            <a:pPr marL="295275" marR="0">
              <a:lnSpc>
                <a:spcPts val="9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91967" y="2162896"/>
            <a:ext cx="4951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1.17%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46133" y="2199218"/>
            <a:ext cx="577994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4,501</a:t>
            </a:r>
          </a:p>
          <a:p>
            <a:pPr marL="29514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83538" y="2219919"/>
            <a:ext cx="4951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0.94%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22647" y="2291293"/>
            <a:ext cx="450222" cy="304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5,008</a:t>
            </a:r>
          </a:p>
          <a:p>
            <a:pPr marL="50927" marR="0">
              <a:lnSpc>
                <a:spcPts val="977"/>
              </a:lnSpc>
              <a:spcBef>
                <a:spcPts val="14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696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484231" y="228976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570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14192" y="2338791"/>
            <a:ext cx="450222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4,501</a:t>
            </a:r>
          </a:p>
          <a:p>
            <a:pPr marL="82677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786494" y="237866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541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248779" y="2414991"/>
            <a:ext cx="578122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3,376</a:t>
            </a:r>
          </a:p>
          <a:p>
            <a:pPr marL="295275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644885" y="2490302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1,513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205788" y="2526243"/>
            <a:ext cx="450222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3,376</a:t>
            </a:r>
          </a:p>
          <a:p>
            <a:pPr marL="50901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88378" y="257678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374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946768" y="258390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1,590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249032" y="2723728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1,169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14192" y="2822788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4,490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422647" y="283688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4,312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206093" y="2920018"/>
            <a:ext cx="45039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3,272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644885" y="2907878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2,845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946768" y="2959948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2,320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249032" y="301062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1,795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68298" y="3276940"/>
            <a:ext cx="52361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778251" y="3276940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385183" y="327694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211314" y="3276940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910193" y="3276940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607293" y="3276940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86079" y="3537544"/>
            <a:ext cx="8335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Modelled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ECL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762379" y="3537544"/>
            <a:ext cx="11284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overlays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030982" y="3537544"/>
            <a:ext cx="108377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CP Coverage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(%)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763766" y="3537544"/>
            <a:ext cx="8541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760843" y="3537544"/>
            <a:ext cx="7704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673718" y="3537544"/>
            <a:ext cx="81641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632568" y="3537544"/>
            <a:ext cx="8813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Pacific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51383" y="3974662"/>
            <a:ext cx="2897749" cy="375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PROVISION BALANCE BY STAGE</a:t>
            </a:r>
          </a:p>
          <a:p>
            <a:pPr marL="9144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529069" y="3980123"/>
            <a:ext cx="5353535" cy="3691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PROVISION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BALANCE BY STAGE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– DIVISIONAL</a:t>
            </a:r>
            <a:r>
              <a:rPr sz="1200" b="1" spc="-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ALLOCATION</a:t>
            </a:r>
          </a:p>
          <a:p>
            <a:pPr marL="91440" marR="0">
              <a:lnSpc>
                <a:spcPts val="119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42823" y="4374672"/>
            <a:ext cx="818531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30 Sep-19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063494" y="4374672"/>
            <a:ext cx="818607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30 Sep-20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584315" y="4374672"/>
            <a:ext cx="818480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30 Sep-19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213215" y="4379042"/>
            <a:ext cx="81803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30 Sep-20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276585" y="4394921"/>
            <a:ext cx="610392" cy="384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12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2,704</a:t>
            </a:r>
          </a:p>
          <a:p>
            <a:pPr marL="282575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  <a:p>
            <a:pPr marL="0" marR="0">
              <a:lnSpc>
                <a:spcPts val="78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0400410" y="481402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624059" y="4841199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1,820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811257" y="496337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579106" y="4989027"/>
            <a:ext cx="521365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1,530</a:t>
            </a:r>
          </a:p>
          <a:p>
            <a:pPr marL="19354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561830" y="5005739"/>
            <a:ext cx="328145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6793103" y="5052400"/>
            <a:ext cx="521365" cy="284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1,412</a:t>
            </a:r>
          </a:p>
          <a:p>
            <a:pPr marL="193547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024361" y="5071577"/>
            <a:ext cx="545599" cy="433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37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1,375</a:t>
            </a:r>
          </a:p>
          <a:p>
            <a:pPr marL="3314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  <a:p>
            <a:pPr marL="0" marR="0">
              <a:lnSpc>
                <a:spcPts val="977"/>
              </a:lnSpc>
              <a:spcBef>
                <a:spcPts val="19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295131" y="5139903"/>
            <a:ext cx="518548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32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1,248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477379" y="516035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691630" y="52173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4067809" y="5265760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2,704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607554" y="527122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1273663" y="5248690"/>
            <a:ext cx="39367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557006" y="529992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9652761" y="531275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58%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891404" y="536672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484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8261604" y="5379425"/>
            <a:ext cx="1249227" cy="997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  <a:p>
            <a:pPr marL="130428" marR="0">
              <a:lnSpc>
                <a:spcPts val="977"/>
              </a:lnSpc>
              <a:spcBef>
                <a:spcPts val="122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72%</a:t>
            </a:r>
          </a:p>
          <a:p>
            <a:pPr marL="53085" marR="0">
              <a:lnSpc>
                <a:spcPts val="977"/>
              </a:lnSpc>
              <a:spcBef>
                <a:spcPts val="15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3</a:t>
            </a:r>
          </a:p>
          <a:p>
            <a:pPr marL="432815" marR="0">
              <a:lnSpc>
                <a:spcPts val="977"/>
              </a:lnSpc>
              <a:spcBef>
                <a:spcPts val="89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385695" y="5393776"/>
            <a:ext cx="348379" cy="461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434</a:t>
            </a:r>
          </a:p>
          <a:p>
            <a:pPr marL="0" marR="0">
              <a:lnSpc>
                <a:spcPts val="977"/>
              </a:lnSpc>
              <a:spcBef>
                <a:spcPts val="133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814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400410" y="540634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70%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295141" y="546934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1,820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6821678" y="547797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62%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561464" y="5521512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1,530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788517" y="5549859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1,412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7607554" y="5612341"/>
            <a:ext cx="39367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71%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1148314" y="563977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71%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891404" y="568366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891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9652761" y="573517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33%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6821678" y="579369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739749" y="5982675"/>
            <a:ext cx="5479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1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512697" y="5982675"/>
            <a:ext cx="5479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2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2286000" y="5982675"/>
            <a:ext cx="5479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3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3246754" y="5982675"/>
            <a:ext cx="5479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1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4020058" y="5982675"/>
            <a:ext cx="5479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2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4791455" y="5982675"/>
            <a:ext cx="5479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3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6744334" y="5982675"/>
            <a:ext cx="5479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1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7530338" y="5982675"/>
            <a:ext cx="5479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2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9575292" y="5982675"/>
            <a:ext cx="5479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1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10323321" y="5982675"/>
            <a:ext cx="5479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2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11070970" y="5982675"/>
            <a:ext cx="5479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3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11377" y="6214628"/>
            <a:ext cx="71654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1 CP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671827" y="6214628"/>
            <a:ext cx="71654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2 CP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2532252" y="6214628"/>
            <a:ext cx="71654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3 CP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3393059" y="6214628"/>
            <a:ext cx="68918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Stage 3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IP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6784213" y="6214628"/>
            <a:ext cx="8541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7781543" y="6214628"/>
            <a:ext cx="7704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9653269" y="6214628"/>
            <a:ext cx="8813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Pacific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642823" y="6476146"/>
            <a:ext cx="286480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CP as a % of 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Weighted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(CRWA)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77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4812050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COMPOSITION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AND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COVERAGE 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RATIOS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46944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 COMPOSITION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8228" y="2027260"/>
            <a:ext cx="66771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Sovereign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86329" y="2027260"/>
            <a:ext cx="40876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37382" y="2027260"/>
            <a:ext cx="6621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37483" y="2027260"/>
            <a:ext cx="91828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Resi.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Mortgage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96663" y="2027260"/>
            <a:ext cx="48306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423661" y="2027260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19097" y="2427496"/>
            <a:ext cx="1971233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Gross</a:t>
            </a:r>
            <a:r>
              <a:rPr sz="12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loans &amp;</a:t>
            </a:r>
            <a:r>
              <a:rPr sz="12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advances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057141" y="2427496"/>
            <a:ext cx="1023366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Credit </a:t>
            </a:r>
            <a:r>
              <a:rPr sz="1200" spc="-10" dirty="0">
                <a:solidFill>
                  <a:srgbClr val="004165"/>
                </a:solidFill>
                <a:latin typeface="Verdana"/>
                <a:cs typeface="Verdana"/>
              </a:rPr>
              <a:t>RWA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02452" y="2427496"/>
            <a:ext cx="164662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Exposure</a:t>
            </a:r>
            <a:r>
              <a:rPr sz="12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at default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68969" y="2408879"/>
            <a:ext cx="1653998" cy="376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Exposure</a:t>
            </a:r>
            <a:r>
              <a:rPr sz="1200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at default</a:t>
            </a:r>
          </a:p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(Ex. Sovereign</a:t>
            </a:r>
            <a:r>
              <a:rPr sz="1000" spc="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&amp; Bank)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042525" y="2408879"/>
            <a:ext cx="2037015" cy="376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307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Expected</a:t>
            </a:r>
            <a:r>
              <a:rPr sz="1200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004165"/>
                </a:solidFill>
                <a:latin typeface="Verdana"/>
                <a:cs typeface="Verdana"/>
              </a:rPr>
              <a:t>credit loss</a:t>
            </a:r>
          </a:p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(Collective Provision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balance)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860913" y="2892892"/>
            <a:ext cx="4489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$5.0b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374003" y="2920070"/>
            <a:ext cx="6818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$1,010.4b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703686" y="3027639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143488" y="301519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18402" y="3173943"/>
            <a:ext cx="393350" cy="36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  <a:p>
            <a:pPr marL="33273" marR="0">
              <a:lnSpc>
                <a:spcPts val="980"/>
              </a:lnSpc>
              <a:spcBef>
                <a:spcPts val="61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617331" y="3280369"/>
            <a:ext cx="579827" cy="563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$781.4b</a:t>
            </a:r>
          </a:p>
          <a:p>
            <a:pPr marL="93852" marR="0">
              <a:lnSpc>
                <a:spcPts val="977"/>
              </a:lnSpc>
              <a:spcBef>
                <a:spcPts val="21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44%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04644" y="3375746"/>
            <a:ext cx="675290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$622.1b</a:t>
            </a:r>
          </a:p>
          <a:p>
            <a:pPr marL="347472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889233" y="3494618"/>
            <a:ext cx="393350" cy="81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51%</a:t>
            </a:r>
          </a:p>
          <a:p>
            <a:pPr marL="0" marR="0">
              <a:lnSpc>
                <a:spcPts val="977"/>
              </a:lnSpc>
              <a:spcBef>
                <a:spcPts val="411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012314" y="3531194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518402" y="372017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34%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98242" y="376284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244594" y="3966423"/>
            <a:ext cx="767746" cy="30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45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$360.0b</a:t>
            </a:r>
          </a:p>
          <a:p>
            <a:pPr marL="43992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431791" y="4320245"/>
            <a:ext cx="393350" cy="471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52%</a:t>
            </a:r>
          </a:p>
          <a:p>
            <a:pPr marL="0" marR="0">
              <a:lnSpc>
                <a:spcPts val="977"/>
              </a:lnSpc>
              <a:spcBef>
                <a:spcPts val="140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198242" y="435047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57%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711183" y="435986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50%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518402" y="4374220"/>
            <a:ext cx="581817" cy="554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39%</a:t>
            </a:r>
          </a:p>
          <a:p>
            <a:pPr marL="254000" marR="0">
              <a:lnSpc>
                <a:spcPts val="977"/>
              </a:lnSpc>
              <a:spcBef>
                <a:spcPts val="21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889233" y="4564720"/>
            <a:ext cx="393350" cy="397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25%</a:t>
            </a:r>
          </a:p>
          <a:p>
            <a:pPr marL="33528" marR="0">
              <a:lnSpc>
                <a:spcPts val="977"/>
              </a:lnSpc>
              <a:spcBef>
                <a:spcPts val="8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452116" y="4755220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684521" y="4771095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744457" y="4764999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012314" y="4795225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244594" y="4810973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332473" y="480767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645017" y="4920447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132076" y="4950673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364482" y="4966421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452361" y="4963119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823447" y="4955245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04164" y="5231089"/>
            <a:ext cx="957725" cy="347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Coverage</a:t>
            </a:r>
            <a:r>
              <a:rPr sz="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ratios</a:t>
            </a:r>
          </a:p>
          <a:p>
            <a:pPr marL="0" marR="0">
              <a:lnSpc>
                <a:spcPts val="980"/>
              </a:lnSpc>
              <a:spcBef>
                <a:spcPts val="42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CP coverage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291842" y="5231089"/>
            <a:ext cx="26228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440935" y="5231089"/>
            <a:ext cx="26228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590030" y="5231089"/>
            <a:ext cx="26228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8739251" y="5231089"/>
            <a:ext cx="26228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230882" y="5415695"/>
            <a:ext cx="384979" cy="361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0.81</a:t>
            </a:r>
          </a:p>
          <a:p>
            <a:pPr marL="0" marR="0">
              <a:lnSpc>
                <a:spcPts val="977"/>
              </a:lnSpc>
              <a:spcBef>
                <a:spcPts val="5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0.95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379976" y="5415695"/>
            <a:ext cx="384979" cy="361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1.39</a:t>
            </a:r>
          </a:p>
          <a:p>
            <a:pPr marL="0" marR="0">
              <a:lnSpc>
                <a:spcPts val="977"/>
              </a:lnSpc>
              <a:spcBef>
                <a:spcPts val="5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1.64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529069" y="5415695"/>
            <a:ext cx="384979" cy="361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0.50</a:t>
            </a:r>
          </a:p>
          <a:p>
            <a:pPr marL="0" marR="0">
              <a:lnSpc>
                <a:spcPts val="977"/>
              </a:lnSpc>
              <a:spcBef>
                <a:spcPts val="5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0.58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678291" y="5415695"/>
            <a:ext cx="384979" cy="361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0.63</a:t>
            </a:r>
          </a:p>
          <a:p>
            <a:pPr marL="0" marR="0">
              <a:lnSpc>
                <a:spcPts val="977"/>
              </a:lnSpc>
              <a:spcBef>
                <a:spcPts val="5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0.75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04164" y="5601064"/>
            <a:ext cx="95123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coverage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64489" y="6173959"/>
            <a:ext cx="1036147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Coverage</a:t>
            </a:r>
            <a:r>
              <a:rPr sz="1000" spc="40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rates</a:t>
            </a:r>
            <a:r>
              <a:rPr sz="1000" spc="30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by asset</a:t>
            </a:r>
            <a:r>
              <a:rPr sz="1000" spc="37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classes</a:t>
            </a:r>
            <a:r>
              <a:rPr sz="1000" spc="28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are</a:t>
            </a:r>
            <a:r>
              <a:rPr sz="1000" spc="15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available</a:t>
            </a:r>
            <a:r>
              <a:rPr sz="1000" spc="-25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spc="11" dirty="0">
                <a:solidFill>
                  <a:srgbClr val="007DBA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the ANZ</a:t>
            </a:r>
            <a:r>
              <a:rPr sz="1000" spc="20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risk</a:t>
            </a:r>
            <a:r>
              <a:rPr sz="1000" spc="15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template</a:t>
            </a:r>
            <a:r>
              <a:rPr sz="1000" spc="10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available</a:t>
            </a:r>
            <a:r>
              <a:rPr sz="1000" spc="-40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at https://www.anz.com/shareholder/centre/reporting/results-announcement/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44042" y="6459992"/>
            <a:ext cx="287069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Qualifying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Revolving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Other Retail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categories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44042" y="6581912"/>
            <a:ext cx="34955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Individual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Provision balance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Collective Provision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balance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4719200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RECORD</a:t>
            </a:r>
            <a:r>
              <a:rPr sz="2000" b="1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LEVEL</a:t>
            </a:r>
            <a:r>
              <a:rPr sz="20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OF INVESTMENT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44796"/>
            <a:ext cx="258619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INVESTMENT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SPEND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29069" y="1744796"/>
            <a:ext cx="324158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CAPITALISED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SOFTWARE BALANCE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44782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20509" y="2053037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55184" y="2263210"/>
            <a:ext cx="49891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1.77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79515" y="2291912"/>
            <a:ext cx="249287" cy="2878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  <a:p>
            <a:pPr marL="0" marR="0">
              <a:lnSpc>
                <a:spcPts val="1458"/>
              </a:lnSpc>
              <a:spcBef>
                <a:spcPts val="5468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1458"/>
              </a:lnSpc>
              <a:spcBef>
                <a:spcPts val="5505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  <a:p>
            <a:pPr marL="0" marR="0">
              <a:lnSpc>
                <a:spcPts val="1458"/>
              </a:lnSpc>
              <a:spcBef>
                <a:spcPts val="5506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48834" y="2689041"/>
            <a:ext cx="51148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24%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97859" y="2798515"/>
            <a:ext cx="511480" cy="644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1.40</a:t>
            </a:r>
          </a:p>
          <a:p>
            <a:pPr marL="0" marR="0">
              <a:lnSpc>
                <a:spcPts val="1458"/>
              </a:lnSpc>
              <a:spcBef>
                <a:spcPts val="1805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46882" y="3065215"/>
            <a:ext cx="511480" cy="64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1.22</a:t>
            </a:r>
          </a:p>
          <a:p>
            <a:pPr marL="0" marR="0">
              <a:lnSpc>
                <a:spcPts val="1458"/>
              </a:lnSpc>
              <a:spcBef>
                <a:spcPts val="1843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35%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97430" y="3122111"/>
            <a:ext cx="511480" cy="690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1.18</a:t>
            </a:r>
          </a:p>
          <a:p>
            <a:pPr marL="0" marR="0">
              <a:lnSpc>
                <a:spcPts val="1458"/>
              </a:lnSpc>
              <a:spcBef>
                <a:spcPts val="2171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41%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6429" y="3159904"/>
            <a:ext cx="511480" cy="690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5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1.15</a:t>
            </a:r>
          </a:p>
          <a:p>
            <a:pPr marL="0" marR="0">
              <a:lnSpc>
                <a:spcPts val="1458"/>
              </a:lnSpc>
              <a:spcBef>
                <a:spcPts val="2171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42%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639055" y="3971995"/>
            <a:ext cx="527874" cy="1339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8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76%</a:t>
            </a:r>
          </a:p>
          <a:p>
            <a:pPr marL="0" marR="0">
              <a:lnSpc>
                <a:spcPts val="1458"/>
              </a:lnSpc>
              <a:spcBef>
                <a:spcPts val="7282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688079" y="4235647"/>
            <a:ext cx="527874" cy="1076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70%</a:t>
            </a:r>
          </a:p>
          <a:p>
            <a:pPr marL="0" marR="0">
              <a:lnSpc>
                <a:spcPts val="1458"/>
              </a:lnSpc>
              <a:spcBef>
                <a:spcPts val="5206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37104" y="4373696"/>
            <a:ext cx="527874" cy="938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8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65%</a:t>
            </a:r>
          </a:p>
          <a:p>
            <a:pPr marL="0" marR="0">
              <a:lnSpc>
                <a:spcPts val="1458"/>
              </a:lnSpc>
              <a:spcBef>
                <a:spcPts val="4119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87651" y="4443419"/>
            <a:ext cx="527874" cy="868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59%</a:t>
            </a:r>
          </a:p>
          <a:p>
            <a:pPr marL="0" marR="0">
              <a:lnSpc>
                <a:spcPts val="1458"/>
              </a:lnSpc>
              <a:spcBef>
                <a:spcPts val="357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36675" y="4462723"/>
            <a:ext cx="527874" cy="849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53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58%</a:t>
            </a:r>
          </a:p>
          <a:p>
            <a:pPr marL="0" marR="0">
              <a:lnSpc>
                <a:spcPts val="1458"/>
              </a:lnSpc>
              <a:spcBef>
                <a:spcPts val="3418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350508" y="5088452"/>
            <a:ext cx="511522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80771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08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66788" y="5088452"/>
            <a:ext cx="511522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80771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782814" y="5088452"/>
            <a:ext cx="511522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80771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498713" y="5088452"/>
            <a:ext cx="511522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80771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216517" y="5088452"/>
            <a:ext cx="511522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80771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932543" y="5088452"/>
            <a:ext cx="511522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80771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648442" y="5088452"/>
            <a:ext cx="511522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80771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364468" y="5088452"/>
            <a:ext cx="511522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80771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203350" y="5526424"/>
            <a:ext cx="181326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Expensed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232657" y="5526424"/>
            <a:ext cx="191247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Capitalised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689090" y="5613902"/>
            <a:ext cx="47498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465441" y="5613902"/>
            <a:ext cx="6376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Peer 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403970" y="5613902"/>
            <a:ext cx="6376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Peer 2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342119" y="5613902"/>
            <a:ext cx="63760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Peer 1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42823" y="6476146"/>
            <a:ext cx="888916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Cash continuing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Source: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Capitalised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software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balances sourced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from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publicly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available company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financials;</a:t>
            </a:r>
            <a:r>
              <a:rPr sz="8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2020 numbers 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most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recent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half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disclosures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2042902" y="660020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611023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EXPECTED CREDIT</a:t>
            </a:r>
            <a:r>
              <a:rPr sz="2000" b="1" spc="-4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LOSS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4596531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ECONOMIC</a:t>
            </a:r>
            <a:r>
              <a:rPr sz="1400" spc="-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SCENARIOS –</a:t>
            </a:r>
            <a:r>
              <a:rPr sz="14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MODELLED</a:t>
            </a:r>
            <a:r>
              <a:rPr sz="1400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OUTCOMES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37604" y="1699711"/>
            <a:ext cx="435885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COLLECTIVE PROVISION BALANCE SCENARIOS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5,6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58182" y="1816948"/>
            <a:ext cx="1247051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Downside</a:t>
            </a:r>
            <a:r>
              <a:rPr sz="800" b="1" spc="-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Scenario</a:t>
            </a:r>
          </a:p>
          <a:p>
            <a:pPr marL="50291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Characterisation</a:t>
            </a:r>
            <a:r>
              <a:rPr sz="800" b="1" baseline="29999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6798" y="1877908"/>
            <a:ext cx="148893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sz="800" b="1" spc="-3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SCENARIOS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39185" y="1877908"/>
            <a:ext cx="8297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BASE CASE</a:t>
            </a:r>
            <a:r>
              <a:rPr sz="800" b="1" baseline="300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81214" y="2002876"/>
            <a:ext cx="326410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Weightings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applied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scenarios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determine CP balance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6798" y="2152228"/>
            <a:ext cx="74620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30 SEP-20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47873" y="2152228"/>
            <a:ext cx="5476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CY2020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79394" y="2152228"/>
            <a:ext cx="5476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CY2021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011167" y="2152228"/>
            <a:ext cx="5476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CY2022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42688" y="2152228"/>
            <a:ext cx="5476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CY2021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74208" y="2152228"/>
            <a:ext cx="5476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CY2022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39356" y="2222332"/>
            <a:ext cx="5602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102218" y="2222332"/>
            <a:ext cx="42858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11%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099804" y="2222332"/>
            <a:ext cx="42858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50%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097134" y="2222332"/>
            <a:ext cx="42858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33%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131042" y="2222332"/>
            <a:ext cx="35543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96798" y="2365588"/>
            <a:ext cx="81644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831456" y="2394413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122152" y="247747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6,315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6798" y="2578948"/>
            <a:ext cx="8183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GDP change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584450" y="2578948"/>
            <a:ext cx="475625" cy="375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-4.3%</a:t>
            </a:r>
          </a:p>
          <a:p>
            <a:pPr marL="22860" marR="0">
              <a:lnSpc>
                <a:spcPts val="977"/>
              </a:lnSpc>
              <a:spcBef>
                <a:spcPts val="7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7.3%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315970" y="2578948"/>
            <a:ext cx="475625" cy="58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5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1.6%</a:t>
            </a:r>
          </a:p>
          <a:p>
            <a:pPr marL="22859" marR="0">
              <a:lnSpc>
                <a:spcPts val="977"/>
              </a:lnSpc>
              <a:spcBef>
                <a:spcPts val="7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8.8%</a:t>
            </a:r>
          </a:p>
          <a:p>
            <a:pPr marL="0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-4.8%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070603" y="2578948"/>
            <a:ext cx="429742" cy="58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4.0%</a:t>
            </a:r>
          </a:p>
          <a:p>
            <a:pPr marL="0" marR="0">
              <a:lnSpc>
                <a:spcPts val="977"/>
              </a:lnSpc>
              <a:spcBef>
                <a:spcPts val="7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7.7%</a:t>
            </a:r>
          </a:p>
          <a:p>
            <a:pPr marL="0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2.0%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779264" y="2578948"/>
            <a:ext cx="475625" cy="375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-1.3%</a:t>
            </a:r>
          </a:p>
          <a:p>
            <a:pPr marL="22859" marR="0">
              <a:lnSpc>
                <a:spcPts val="977"/>
              </a:lnSpc>
              <a:spcBef>
                <a:spcPts val="7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9.0%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510784" y="2578948"/>
            <a:ext cx="475625" cy="589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-0.1%</a:t>
            </a:r>
          </a:p>
          <a:p>
            <a:pPr marL="22859" marR="0">
              <a:lnSpc>
                <a:spcPts val="977"/>
              </a:lnSpc>
              <a:spcBef>
                <a:spcPts val="7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9.2%</a:t>
            </a:r>
          </a:p>
          <a:p>
            <a:pPr marL="22859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1.0%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189209" y="2604602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5,144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296277" y="2670769"/>
            <a:ext cx="450222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5,008</a:t>
            </a:r>
          </a:p>
          <a:p>
            <a:pPr marL="5092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696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255886" y="272614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4,011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96798" y="2792689"/>
            <a:ext cx="1565080" cy="58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Unemployment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rate</a:t>
            </a:r>
            <a:r>
              <a:rPr sz="800" baseline="30375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  <a:p>
            <a:pPr marL="0" marR="0">
              <a:lnSpc>
                <a:spcPts val="977"/>
              </a:lnSpc>
              <a:spcBef>
                <a:spcPts val="7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Resi Property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price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  <a:p>
            <a:pPr marL="0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800" b="1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150864" y="2814914"/>
            <a:ext cx="112844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Additional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overlays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322564" y="2955122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1,898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584450" y="3006049"/>
            <a:ext cx="4756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-2.2%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779264" y="3006049"/>
            <a:ext cx="4756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-5.9%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638290" y="2988269"/>
            <a:ext cx="641914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Modelled</a:t>
            </a:r>
          </a:p>
          <a:p>
            <a:pPr marL="297179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ECL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297166" y="303805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4,312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165213" y="3341837"/>
            <a:ext cx="712635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CP balance</a:t>
            </a:r>
          </a:p>
          <a:p>
            <a:pPr marL="13868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(ECL)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133588" y="3341837"/>
            <a:ext cx="8268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 upside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983091" y="3341837"/>
            <a:ext cx="191608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 base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case</a:t>
            </a:r>
            <a:r>
              <a:rPr sz="800" spc="50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 downside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928350" y="3341837"/>
            <a:ext cx="83455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 severe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96798" y="3432769"/>
            <a:ext cx="8183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GDP change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584450" y="3432769"/>
            <a:ext cx="475625" cy="375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-5.6%</a:t>
            </a:r>
          </a:p>
          <a:p>
            <a:pPr marL="22860" marR="0">
              <a:lnSpc>
                <a:spcPts val="977"/>
              </a:lnSpc>
              <a:spcBef>
                <a:spcPts val="7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5.7%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338829" y="3432769"/>
            <a:ext cx="429742" cy="58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2.0%</a:t>
            </a:r>
          </a:p>
          <a:p>
            <a:pPr marL="0" marR="0">
              <a:lnSpc>
                <a:spcPts val="977"/>
              </a:lnSpc>
              <a:spcBef>
                <a:spcPts val="7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9.1%</a:t>
            </a:r>
          </a:p>
          <a:p>
            <a:pPr marL="0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0.9%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070603" y="3432769"/>
            <a:ext cx="429742" cy="58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5.6%</a:t>
            </a:r>
          </a:p>
          <a:p>
            <a:pPr marL="0" marR="0">
              <a:lnSpc>
                <a:spcPts val="977"/>
              </a:lnSpc>
              <a:spcBef>
                <a:spcPts val="7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6.5%</a:t>
            </a:r>
          </a:p>
          <a:p>
            <a:pPr marL="0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4.1%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768596" y="3432769"/>
            <a:ext cx="495193" cy="58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-5.3%</a:t>
            </a:r>
          </a:p>
          <a:p>
            <a:pPr marL="0" marR="0">
              <a:lnSpc>
                <a:spcPts val="977"/>
              </a:lnSpc>
              <a:spcBef>
                <a:spcPts val="7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10.4%</a:t>
            </a:r>
          </a:p>
          <a:p>
            <a:pPr marL="10667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-8.8%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500115" y="3432769"/>
            <a:ext cx="495193" cy="58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2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0.2%</a:t>
            </a:r>
          </a:p>
          <a:p>
            <a:pPr marL="0" marR="0">
              <a:lnSpc>
                <a:spcPts val="977"/>
              </a:lnSpc>
              <a:spcBef>
                <a:spcPts val="7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10.8%</a:t>
            </a:r>
          </a:p>
          <a:p>
            <a:pPr marL="33528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96798" y="3646129"/>
            <a:ext cx="1565080" cy="375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Unemployment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rate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  <a:p>
            <a:pPr marL="0" marR="0">
              <a:lnSpc>
                <a:spcPts val="977"/>
              </a:lnSpc>
              <a:spcBef>
                <a:spcPts val="7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Resi Property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price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584450" y="3859489"/>
            <a:ext cx="4756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-0.3%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70890" y="4073161"/>
            <a:ext cx="5813576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ILLUSTRATION:</a:t>
            </a:r>
            <a:r>
              <a:rPr sz="1200" b="1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RWA IMPACT</a:t>
            </a:r>
            <a:r>
              <a:rPr sz="12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OF PORTFOLIO CREDIT MIGRATION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534157" y="4469978"/>
            <a:ext cx="124747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Actual impact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date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126991" y="4469978"/>
            <a:ext cx="2001120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Potential</a:t>
            </a:r>
            <a:r>
              <a:rPr sz="800" spc="2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total impact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sz="8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FY20 &amp;</a:t>
            </a:r>
          </a:p>
          <a:p>
            <a:pPr marL="4572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FY21 from</a:t>
            </a:r>
            <a:r>
              <a:rPr sz="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Portfolio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Migration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982834" y="4477598"/>
            <a:ext cx="2001120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Potential</a:t>
            </a:r>
            <a:r>
              <a:rPr sz="800" spc="2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total impact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sz="8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FY20 &amp;</a:t>
            </a:r>
          </a:p>
          <a:p>
            <a:pPr marL="304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FY21 from</a:t>
            </a:r>
            <a:r>
              <a:rPr sz="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Portfolio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Migration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360664" y="4538558"/>
            <a:ext cx="124747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Actual impact</a:t>
            </a:r>
            <a:r>
              <a:rPr sz="800"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date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19353" y="4819228"/>
            <a:ext cx="151609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CET1 ratio impact (bps)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452116" y="4819228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3437509" y="4819228"/>
            <a:ext cx="424388" cy="400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2H20</a:t>
            </a:r>
          </a:p>
          <a:p>
            <a:pPr marL="64007" marR="0">
              <a:lnSpc>
                <a:spcPts val="977"/>
              </a:lnSpc>
              <a:spcBef>
                <a:spcPts val="901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4305553" y="4819228"/>
            <a:ext cx="65994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Base</a:t>
            </a:r>
            <a:r>
              <a:rPr sz="800" spc="-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case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297170" y="4819228"/>
            <a:ext cx="64718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Downside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502654" y="4832003"/>
            <a:ext cx="71540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RWA ($b)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273542" y="4832003"/>
            <a:ext cx="424684" cy="393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1H20</a:t>
            </a:r>
          </a:p>
          <a:p>
            <a:pPr marL="44195" marR="0">
              <a:lnSpc>
                <a:spcPts val="977"/>
              </a:lnSpc>
              <a:spcBef>
                <a:spcPts val="837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2.6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9272905" y="4832003"/>
            <a:ext cx="424684" cy="616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2H20</a:t>
            </a:r>
          </a:p>
          <a:p>
            <a:pPr marL="44195" marR="0">
              <a:lnSpc>
                <a:spcPts val="977"/>
              </a:lnSpc>
              <a:spcBef>
                <a:spcPts val="837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3.9</a:t>
            </a:r>
          </a:p>
          <a:p>
            <a:pPr marL="51815" marR="0">
              <a:lnSpc>
                <a:spcPts val="977"/>
              </a:lnSpc>
              <a:spcBef>
                <a:spcPts val="77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6.2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0154666" y="4832003"/>
            <a:ext cx="65992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Base</a:t>
            </a:r>
            <a:r>
              <a:rPr sz="800" spc="-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case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1160252" y="4832003"/>
            <a:ext cx="648361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Downside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19353" y="5057861"/>
            <a:ext cx="1185688" cy="384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800" b="1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CET1 impact</a:t>
            </a:r>
          </a:p>
          <a:p>
            <a:pPr marL="73151" marR="0">
              <a:lnSpc>
                <a:spcPts val="977"/>
              </a:lnSpc>
              <a:spcBef>
                <a:spcPts val="72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552700" y="5057861"/>
            <a:ext cx="2249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4442714" y="5057861"/>
            <a:ext cx="3864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~65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391658" y="5057861"/>
            <a:ext cx="4594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~100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502654" y="5062814"/>
            <a:ext cx="1322870" cy="385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Credit RWA</a:t>
            </a:r>
            <a:r>
              <a:rPr sz="800" b="1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increase</a:t>
            </a:r>
          </a:p>
          <a:p>
            <a:pPr marL="73152" marR="0">
              <a:lnSpc>
                <a:spcPts val="977"/>
              </a:lnSpc>
              <a:spcBef>
                <a:spcPts val="72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0290302" y="5062814"/>
            <a:ext cx="3864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~25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1289792" y="5062814"/>
            <a:ext cx="3864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~40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2532888" y="5280365"/>
            <a:ext cx="263681" cy="606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  <a:p>
            <a:pPr marL="0" marR="0">
              <a:lnSpc>
                <a:spcPts val="977"/>
              </a:lnSpc>
              <a:spcBef>
                <a:spcPts val="7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</a:t>
            </a:r>
          </a:p>
          <a:p>
            <a:pPr marL="22860" marR="0">
              <a:lnSpc>
                <a:spcPts val="977"/>
              </a:lnSpc>
              <a:spcBef>
                <a:spcPts val="77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3509136" y="5280365"/>
            <a:ext cx="282846" cy="606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  <a:p>
            <a:pPr marL="9144" marR="0">
              <a:lnSpc>
                <a:spcPts val="977"/>
              </a:lnSpc>
              <a:spcBef>
                <a:spcPts val="7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-7</a:t>
            </a:r>
          </a:p>
          <a:p>
            <a:pPr marL="32003" marR="0">
              <a:lnSpc>
                <a:spcPts val="977"/>
              </a:lnSpc>
              <a:spcBef>
                <a:spcPts val="77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4442459" y="5280365"/>
            <a:ext cx="137283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Inclusive of FY20 actual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8325357" y="528595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3.0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0296779" y="5281000"/>
            <a:ext cx="137283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Inclusive of FY20 actual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692505" y="5502615"/>
            <a:ext cx="1455033" cy="384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Aus. Retail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0" marR="0">
              <a:lnSpc>
                <a:spcPts val="977"/>
              </a:lnSpc>
              <a:spcBef>
                <a:spcPts val="72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6575806" y="5508711"/>
            <a:ext cx="1455034" cy="385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Aus. Retail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</a:p>
          <a:p>
            <a:pPr marL="0" marR="0">
              <a:lnSpc>
                <a:spcPts val="977"/>
              </a:lnSpc>
              <a:spcBef>
                <a:spcPts val="72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8302497" y="5508711"/>
            <a:ext cx="365739" cy="385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-0.3</a:t>
            </a:r>
          </a:p>
          <a:p>
            <a:pPr marL="0" marR="0">
              <a:lnSpc>
                <a:spcPts val="977"/>
              </a:lnSpc>
              <a:spcBef>
                <a:spcPts val="72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-0.1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9301860" y="5508711"/>
            <a:ext cx="365739" cy="385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-2.7</a:t>
            </a:r>
          </a:p>
          <a:p>
            <a:pPr marL="22859" marR="0">
              <a:lnSpc>
                <a:spcPts val="977"/>
              </a:lnSpc>
              <a:spcBef>
                <a:spcPts val="72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0.4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642823" y="5994257"/>
            <a:ext cx="10527067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Subset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a range of economic indicators shown.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Economic forecasts</a:t>
            </a:r>
            <a:r>
              <a:rPr sz="8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also undertaken 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international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 fixed scenario,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Downside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 (like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Upside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Severe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Scenarios)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specified 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terms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an index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economic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stress.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economic variables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shown represent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characterisation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</a:p>
          <a:p>
            <a:pPr marL="228599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facilitate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comparison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 case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642823" y="6359711"/>
            <a:ext cx="4196958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CY2020,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CY2021 &amp; CY2022: 12 months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December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642823" y="6482242"/>
            <a:ext cx="2879451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Annual</a:t>
            </a:r>
            <a:r>
              <a:rPr sz="8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average: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 months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December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Illustration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impact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ANZ’s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modelled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ECL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79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642823" y="6726082"/>
            <a:ext cx="67226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Upside, Downside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Severe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Scenarios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fixed scenarios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which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do not move with changes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Case forecast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1816476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IMPAIRED</a:t>
            </a:r>
            <a:r>
              <a:rPr sz="1400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ASSETS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1416130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CONTROL LIST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3398192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NEW IMPAIRED ASSETS BY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DIVISION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56720"/>
            <a:ext cx="144511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Index</a:t>
            </a:r>
            <a:r>
              <a:rPr sz="1000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Sep 09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= 100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5196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0468" y="2282403"/>
            <a:ext cx="34714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77330" y="2282403"/>
            <a:ext cx="449201" cy="84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2,000</a:t>
            </a:r>
          </a:p>
          <a:p>
            <a:pPr marL="0" marR="0">
              <a:lnSpc>
                <a:spcPts val="977"/>
              </a:lnSpc>
              <a:spcBef>
                <a:spcPts val="81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1,500</a:t>
            </a:r>
          </a:p>
          <a:p>
            <a:pPr marL="0" marR="0">
              <a:lnSpc>
                <a:spcPts val="977"/>
              </a:lnSpc>
              <a:spcBef>
                <a:spcPts val="82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1,000</a:t>
            </a:r>
          </a:p>
          <a:p>
            <a:pPr marL="101472" marR="0">
              <a:lnSpc>
                <a:spcPts val="977"/>
              </a:lnSpc>
              <a:spcBef>
                <a:spcPts val="81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45452" y="2299167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1,784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496556" y="2271989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1,844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48930" y="229764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1,787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660633" y="2397592"/>
            <a:ext cx="450222" cy="1058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1,570</a:t>
            </a:r>
          </a:p>
          <a:p>
            <a:pPr marL="11938" marR="0">
              <a:lnSpc>
                <a:spcPts val="977"/>
              </a:lnSpc>
              <a:spcBef>
                <a:spcPts val="603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01557" y="2462489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1,425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113261" y="2556469"/>
            <a:ext cx="450222" cy="900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1,219</a:t>
            </a:r>
          </a:p>
          <a:p>
            <a:pPr marL="11683" marR="0">
              <a:lnSpc>
                <a:spcPts val="977"/>
              </a:lnSpc>
              <a:spcBef>
                <a:spcPts val="483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0468" y="2603078"/>
            <a:ext cx="347143" cy="803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</a:t>
            </a:r>
          </a:p>
          <a:p>
            <a:pPr marL="64312" marR="0">
              <a:lnSpc>
                <a:spcPts val="977"/>
              </a:lnSpc>
              <a:spcBef>
                <a:spcPts val="154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</a:t>
            </a:r>
          </a:p>
          <a:p>
            <a:pPr marL="128930" marR="0">
              <a:lnSpc>
                <a:spcPts val="977"/>
              </a:lnSpc>
              <a:spcBef>
                <a:spcPts val="154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04908" y="2591140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1,145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209910" y="2603967"/>
            <a:ext cx="450222" cy="852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1,117</a:t>
            </a:r>
          </a:p>
          <a:p>
            <a:pPr marL="11557" marR="0">
              <a:lnSpc>
                <a:spcPts val="977"/>
              </a:lnSpc>
              <a:spcBef>
                <a:spcPts val="440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904731" y="267381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963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08209" y="270734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890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807961" y="3195279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057390" y="329433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1H16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508113" y="329433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960741" y="329433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1H17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13115" y="329433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2H17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865743" y="329433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316466" y="329433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769093" y="3294339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20547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44524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569974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994026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417952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843529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267202" y="3343742"/>
            <a:ext cx="39409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691128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151629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575683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001133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425185" y="3343742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184390" y="3531194"/>
            <a:ext cx="8541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181467" y="3531194"/>
            <a:ext cx="81641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140697" y="3531194"/>
            <a:ext cx="7704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053573" y="3531194"/>
            <a:ext cx="8813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Pacific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435353" y="3632667"/>
            <a:ext cx="12364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Control List by Limits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854705" y="3632667"/>
            <a:ext cx="164705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Control List by No.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Groups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51383" y="3974662"/>
            <a:ext cx="357997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GROSS IMPAIRED ASSETS BY DIVISION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529069" y="3974662"/>
            <a:ext cx="4092947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GROSS IMPAIRED ASSETS BY EXPOSURE</a:t>
            </a:r>
            <a:r>
              <a:rPr sz="1200" b="1" spc="4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SIZE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42823" y="4266774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620509" y="4265250"/>
            <a:ext cx="35620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65301" y="4408712"/>
            <a:ext cx="1422065" cy="178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0.51%</a:t>
            </a:r>
            <a:r>
              <a:rPr sz="800" spc="66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0.55%</a:t>
            </a:r>
            <a:r>
              <a:rPr sz="800" spc="66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0.51%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355469" y="4463501"/>
            <a:ext cx="495194" cy="611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0.41%</a:t>
            </a:r>
          </a:p>
          <a:p>
            <a:pPr marL="23748" marR="0">
              <a:lnSpc>
                <a:spcPts val="977"/>
              </a:lnSpc>
              <a:spcBef>
                <a:spcPts val="251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2,384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672838" y="4467565"/>
            <a:ext cx="958489" cy="543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0.39%</a:t>
            </a:r>
            <a:r>
              <a:rPr sz="800" spc="66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0.40%</a:t>
            </a:r>
          </a:p>
          <a:p>
            <a:pPr marL="22859" marR="0">
              <a:lnSpc>
                <a:spcPts val="977"/>
              </a:lnSpc>
              <a:spcBef>
                <a:spcPts val="199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2,599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819145" y="4486996"/>
            <a:ext cx="1885335" cy="170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0.34%</a:t>
            </a:r>
            <a:r>
              <a:rPr sz="800" spc="66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0.35%</a:t>
            </a:r>
            <a:r>
              <a:rPr sz="800" spc="66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0.35%</a:t>
            </a:r>
            <a:r>
              <a:rPr sz="800" spc="66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0.33%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13892" y="4514809"/>
            <a:ext cx="449201" cy="1349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4,000</a:t>
            </a:r>
          </a:p>
          <a:p>
            <a:pPr marL="0" marR="0">
              <a:lnSpc>
                <a:spcPts val="977"/>
              </a:lnSpc>
              <a:spcBef>
                <a:spcPts val="130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3,000</a:t>
            </a:r>
          </a:p>
          <a:p>
            <a:pPr marL="0" marR="0">
              <a:lnSpc>
                <a:spcPts val="977"/>
              </a:lnSpc>
              <a:spcBef>
                <a:spcPts val="136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2,000</a:t>
            </a:r>
          </a:p>
          <a:p>
            <a:pPr marL="0" marR="0">
              <a:lnSpc>
                <a:spcPts val="977"/>
              </a:lnSpc>
              <a:spcBef>
                <a:spcPts val="131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1,000</a:t>
            </a:r>
          </a:p>
          <a:p>
            <a:pPr marL="230733" marR="0">
              <a:lnSpc>
                <a:spcPts val="977"/>
              </a:lnSpc>
              <a:spcBef>
                <a:spcPts val="131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577330" y="4514809"/>
            <a:ext cx="1369448" cy="3252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4,000</a:t>
            </a:r>
          </a:p>
          <a:p>
            <a:pPr marL="919226" marR="0">
              <a:lnSpc>
                <a:spcPts val="977"/>
              </a:lnSpc>
              <a:spcBef>
                <a:spcPts val="30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3,173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452117" y="467940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3,173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88466" y="4764999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2,883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915667" y="4747600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2,940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045452" y="4764999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2,883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7948930" y="4747600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2,940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6577330" y="4811608"/>
            <a:ext cx="449201" cy="1053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3,000</a:t>
            </a:r>
          </a:p>
          <a:p>
            <a:pPr marL="0" marR="0">
              <a:lnSpc>
                <a:spcPts val="977"/>
              </a:lnSpc>
              <a:spcBef>
                <a:spcPts val="131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2,000</a:t>
            </a:r>
          </a:p>
          <a:p>
            <a:pPr marL="0" marR="0">
              <a:lnSpc>
                <a:spcPts val="977"/>
              </a:lnSpc>
              <a:spcBef>
                <a:spcPts val="136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1,000</a:t>
            </a:r>
          </a:p>
          <a:p>
            <a:pPr marL="230631" marR="0">
              <a:lnSpc>
                <a:spcPts val="977"/>
              </a:lnSpc>
              <a:spcBef>
                <a:spcPts val="131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0660633" y="4849073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2,599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159375" y="4890602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2,459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1113261" y="4890602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2,459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8401557" y="4912827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2,384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3304921" y="498572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2,139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768597" y="4989027"/>
            <a:ext cx="450222" cy="974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2,128</a:t>
            </a:r>
          </a:p>
          <a:p>
            <a:pPr marL="11557" marR="0">
              <a:lnSpc>
                <a:spcPts val="977"/>
              </a:lnSpc>
              <a:spcBef>
                <a:spcPts val="54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304908" y="4985725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2,139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9757282" y="4989027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2,128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842895" y="5017348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2,034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4232147" y="5017348"/>
            <a:ext cx="450222" cy="946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2,029</a:t>
            </a:r>
          </a:p>
          <a:p>
            <a:pPr marL="11557" marR="0">
              <a:lnSpc>
                <a:spcPts val="977"/>
              </a:lnSpc>
              <a:spcBef>
                <a:spcPts val="519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8853805" y="5017348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2,034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0209910" y="5017348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2,029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000048" y="580162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1H16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463675" y="580162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2H16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927225" y="580162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1H17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2390901" y="580162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2H17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2854451" y="580162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3316478" y="5801624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4707382" y="5801624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5170932" y="5801624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7009510" y="5801624"/>
            <a:ext cx="4589925" cy="384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Mar-16</a:t>
            </a:r>
            <a:r>
              <a:rPr sz="800" spc="37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Sep-16</a:t>
            </a:r>
            <a:r>
              <a:rPr sz="800" spc="3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Mar-17</a:t>
            </a:r>
            <a:r>
              <a:rPr sz="800" spc="38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  <a:r>
              <a:rPr sz="800" spc="37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Mar-18</a:t>
            </a:r>
            <a:r>
              <a:rPr sz="800" spc="37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  <a:r>
              <a:rPr sz="800" spc="36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  <a:r>
              <a:rPr sz="800" spc="38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3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800" spc="38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  <a:p>
            <a:pPr marL="194182" marR="0">
              <a:lnSpc>
                <a:spcPts val="977"/>
              </a:lnSpc>
              <a:spcBef>
                <a:spcPts val="72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&lt; 10m</a:t>
            </a:r>
            <a:r>
              <a:rPr sz="800" spc="20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10m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100m</a:t>
            </a:r>
            <a:r>
              <a:rPr sz="800" spc="202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&gt; 100m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105204" y="6024128"/>
            <a:ext cx="854110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 R&amp;C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2102230" y="6024128"/>
            <a:ext cx="7704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3124454" y="6024128"/>
            <a:ext cx="6378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% of GLA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2102230" y="6197254"/>
            <a:ext cx="88132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Pacific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7399504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RISK WEIGHTED</a:t>
            </a:r>
            <a:r>
              <a:rPr sz="14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ASSET AND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EXPOSURE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spc="-81" dirty="0">
                <a:solidFill>
                  <a:srgbClr val="004165"/>
                </a:solidFill>
                <a:latin typeface="Verdana"/>
                <a:cs typeface="Verdana"/>
              </a:rPr>
              <a:t>AT</a:t>
            </a:r>
            <a:r>
              <a:rPr sz="1400" spc="8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DEFAULT</a:t>
            </a:r>
            <a:r>
              <a:rPr sz="1400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(EAD) –</a:t>
            </a:r>
            <a:r>
              <a:rPr sz="14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DIVISIONAL</a:t>
            </a:r>
            <a:r>
              <a:rPr sz="14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88439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RISK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WEIGHTED ASSETS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44796"/>
            <a:ext cx="208779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CREDIT RWA DRIVERS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44782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92518" y="2053037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60850" y="214676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449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6923" y="2299167"/>
            <a:ext cx="348379" cy="431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429</a:t>
            </a:r>
          </a:p>
          <a:p>
            <a:pPr marL="33782" marR="0">
              <a:lnSpc>
                <a:spcPts val="977"/>
              </a:lnSpc>
              <a:spcBef>
                <a:spcPts val="113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16921" y="2322281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044428" y="2367112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360.0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14395" y="239276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417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294632" y="2417404"/>
            <a:ext cx="282846" cy="407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48</a:t>
            </a:r>
          </a:p>
          <a:p>
            <a:pPr marL="0" marR="0">
              <a:lnSpc>
                <a:spcPts val="977"/>
              </a:lnSpc>
              <a:spcBef>
                <a:spcPts val="90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866890" y="245182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358.1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320148" y="244369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75690" y="2554258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396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568194" y="2554258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396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489438" y="2540213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-1.0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21866" y="259456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391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446017" y="2660990"/>
            <a:ext cx="285005" cy="389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47</a:t>
            </a:r>
          </a:p>
          <a:p>
            <a:pPr marL="0" marR="0">
              <a:lnSpc>
                <a:spcPts val="977"/>
              </a:lnSpc>
              <a:spcBef>
                <a:spcPts val="81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505954" y="2762463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-3.1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09523" y="2785958"/>
            <a:ext cx="282846" cy="36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37</a:t>
            </a:r>
          </a:p>
          <a:p>
            <a:pPr marL="0" marR="0">
              <a:lnSpc>
                <a:spcPts val="977"/>
              </a:lnSpc>
              <a:spcBef>
                <a:spcPts val="6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602102" y="2788371"/>
            <a:ext cx="282846" cy="358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</a:t>
            </a:r>
          </a:p>
          <a:p>
            <a:pPr marL="0" marR="0">
              <a:lnSpc>
                <a:spcPts val="977"/>
              </a:lnSpc>
              <a:spcBef>
                <a:spcPts val="51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102854" y="2786212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755648" y="2825276"/>
            <a:ext cx="283040" cy="368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</a:t>
            </a:r>
          </a:p>
          <a:p>
            <a:pPr marL="0" marR="0">
              <a:lnSpc>
                <a:spcPts val="977"/>
              </a:lnSpc>
              <a:spcBef>
                <a:spcPts val="64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140705" y="2836250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699881" y="2906989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-2.7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260850" y="34099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414395" y="353843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156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106923" y="352967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157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75690" y="359482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568194" y="359240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144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721866" y="363241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828790" y="3669243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547736" y="3669243"/>
            <a:ext cx="28178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FX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016240" y="3669243"/>
            <a:ext cx="536950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Volume</a:t>
            </a:r>
          </a:p>
          <a:p>
            <a:pPr marL="6400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Mix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513064" y="3669243"/>
            <a:ext cx="73877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831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UDC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Divestment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278366" y="3669243"/>
            <a:ext cx="36504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791065" y="3669243"/>
            <a:ext cx="566864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Model /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Method.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343642" y="3669243"/>
            <a:ext cx="6543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CVA (incl.</a:t>
            </a:r>
          </a:p>
          <a:p>
            <a:pPr marL="381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Hedges)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006073" y="3669243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599808" y="4049719"/>
            <a:ext cx="177032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EAD</a:t>
            </a:r>
            <a:r>
              <a:rPr sz="1200" b="1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 DIVISION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327271" y="4131269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42441" y="417089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634742" y="4178894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481070" y="4169369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173726" y="416632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788541" y="420264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691248" y="4348562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09523" y="4401398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602102" y="441422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53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448177" y="4418797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57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294632" y="4401346"/>
            <a:ext cx="283040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62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140705" y="4412066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149585" y="4417273"/>
            <a:ext cx="508399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1,075</a:t>
            </a:r>
          </a:p>
          <a:p>
            <a:pPr marL="225552" marR="0">
              <a:lnSpc>
                <a:spcPts val="9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755648" y="442578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945114" y="4493473"/>
            <a:ext cx="508017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1,010</a:t>
            </a:r>
          </a:p>
          <a:p>
            <a:pPr marL="225170" marR="0">
              <a:lnSpc>
                <a:spcPts val="9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607806" y="4533351"/>
            <a:ext cx="457598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968</a:t>
            </a:r>
          </a:p>
          <a:p>
            <a:pPr marL="174751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404857" y="4522048"/>
            <a:ext cx="457599" cy="284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977</a:t>
            </a:r>
          </a:p>
          <a:p>
            <a:pPr marL="174752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017131" y="4572975"/>
            <a:ext cx="457472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930</a:t>
            </a:r>
          </a:p>
          <a:p>
            <a:pPr marL="174625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7812278" y="4557100"/>
            <a:ext cx="45759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944</a:t>
            </a:r>
          </a:p>
          <a:p>
            <a:pPr marL="174752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0058654" y="462910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148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0854181" y="470467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137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262871" y="472474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137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875653" y="477439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134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671561" y="4759792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132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467343" y="474239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141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0199878" y="500185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995659" y="502865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455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017131" y="5062762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393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7812913" y="505544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407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8608441" y="505176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423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9404350" y="504668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447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75690" y="515298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143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721866" y="516276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141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568194" y="516403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141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106923" y="5167918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139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3414395" y="517432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138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4260850" y="517559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138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7017131" y="549347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392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7812913" y="549347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392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8608441" y="5494385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387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9404350" y="549956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380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0199878" y="5499872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380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10995659" y="549133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392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788822" y="580162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Mar-18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1633727" y="5801624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2481326" y="580162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3326003" y="5801624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4173982" y="580162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5018532" y="5801624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6930263" y="580162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Mar-18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7723885" y="5801624"/>
            <a:ext cx="52401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8520938" y="580162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9316466" y="5801624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10113518" y="580162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0907521" y="5801624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786079" y="6117701"/>
            <a:ext cx="97871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Aus. R&amp;C CRWA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NZ CRWA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1908301" y="6117701"/>
            <a:ext cx="806871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CRWA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Instit. CRWA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2857754" y="6117701"/>
            <a:ext cx="1124834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Mkt.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IRRBB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RWA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Op-RWA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6943090" y="6154277"/>
            <a:ext cx="85411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Australia R&amp;C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7940293" y="6154277"/>
            <a:ext cx="7704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8853169" y="6154277"/>
            <a:ext cx="81641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9812146" y="6154277"/>
            <a:ext cx="8813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Pacific</a:t>
            </a:r>
            <a:r>
              <a:rPr sz="800" spc="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/</a:t>
            </a:r>
            <a:r>
              <a:rPr sz="800" spc="1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642823" y="6477744"/>
            <a:ext cx="221891" cy="145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871423" y="6477744"/>
            <a:ext cx="9607880" cy="145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EAD excludes amounts for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‘Securitisation’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‘Other</a:t>
            </a:r>
            <a:r>
              <a:rPr sz="7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Assets’ Basel classes.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Data provided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 a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Post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CRM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basis,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net of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cred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it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mitigation</a:t>
            </a:r>
            <a:r>
              <a:rPr sz="7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such as guarantees, credit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derivatives,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netting and financial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collateral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81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9443584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WEIGHTED ASSETS</a:t>
            </a:r>
            <a:r>
              <a:rPr sz="2000" b="1" spc="-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(RWA)</a:t>
            </a:r>
            <a:r>
              <a:rPr sz="20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&amp; EXPOSURE</a:t>
            </a:r>
            <a:r>
              <a:rPr sz="20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AT DEFAULT</a:t>
            </a:r>
            <a:r>
              <a:rPr sz="2000" b="1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(EAD)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56046"/>
            <a:ext cx="1892769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EAD</a:t>
            </a:r>
            <a:r>
              <a:rPr sz="1200" b="1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COMPOSITION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29069" y="1756046"/>
            <a:ext cx="2286089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EAD</a:t>
            </a:r>
            <a:r>
              <a:rPr sz="1200" b="1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&amp; CRWA MOVEMENT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56720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20509" y="2055196"/>
            <a:ext cx="31562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 (Mar-20 movement</a:t>
            </a:r>
            <a:r>
              <a:rPr sz="1000" spc="5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vs Sep-20) FX Adjusted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09922" y="2249764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1,075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49109" y="2251288"/>
            <a:ext cx="718273" cy="282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50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14.3</a:t>
            </a:r>
          </a:p>
          <a:p>
            <a:pPr marL="0" marR="0">
              <a:lnSpc>
                <a:spcPts val="95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300969" y="2315042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8.9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71771" y="2448265"/>
            <a:ext cx="328145" cy="317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  <a:p>
            <a:pPr marL="0" marR="0">
              <a:lnSpc>
                <a:spcPts val="980"/>
              </a:lnSpc>
              <a:spcBef>
                <a:spcPts val="24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55996" y="2453091"/>
            <a:ext cx="45022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1,010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14395" y="255646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977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568194" y="258656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968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54442" y="2597236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21344" y="2601502"/>
            <a:ext cx="366376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882506" y="2605237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-1.2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249791" y="2595712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911206" y="2594188"/>
            <a:ext cx="3657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-0.2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21866" y="2661244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944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17846" y="2643591"/>
            <a:ext cx="327818" cy="30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  <a:p>
            <a:pPr marL="0" marR="0">
              <a:lnSpc>
                <a:spcPts val="977"/>
              </a:lnSpc>
              <a:spcBef>
                <a:spcPts val="12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75690" y="270391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930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425316" y="2756367"/>
            <a:ext cx="328145" cy="31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  <a:p>
            <a:pPr marL="0" marR="0">
              <a:lnSpc>
                <a:spcPts val="980"/>
              </a:lnSpc>
              <a:spcBef>
                <a:spcPts val="20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579242" y="2799039"/>
            <a:ext cx="327818" cy="317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  <a:p>
            <a:pPr marL="0" marR="0">
              <a:lnSpc>
                <a:spcPts val="977"/>
              </a:lnSpc>
              <a:spcBef>
                <a:spcPts val="24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906632" y="2782910"/>
            <a:ext cx="4306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-16.2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733042" y="2873715"/>
            <a:ext cx="327818" cy="316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  <a:p>
            <a:pPr marL="0" marR="0">
              <a:lnSpc>
                <a:spcPts val="977"/>
              </a:lnSpc>
              <a:spcBef>
                <a:spcPts val="2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86663" y="2919689"/>
            <a:ext cx="328145" cy="316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  <a:p>
            <a:pPr marL="0" marR="0">
              <a:lnSpc>
                <a:spcPts val="980"/>
              </a:lnSpc>
              <a:spcBef>
                <a:spcPts val="23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273917" y="3091901"/>
            <a:ext cx="4306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-42.1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238497" y="3188294"/>
            <a:ext cx="393350" cy="1079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  <a:p>
            <a:pPr marL="0" marR="0">
              <a:lnSpc>
                <a:spcPts val="977"/>
              </a:lnSpc>
              <a:spcBef>
                <a:spcPts val="624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24%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36613" y="3248365"/>
            <a:ext cx="50933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Aus HL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827264" y="3248365"/>
            <a:ext cx="78492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Aus. Non HL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097391" y="3248365"/>
            <a:ext cx="29873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NZ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054717" y="3248365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920094" y="3248365"/>
            <a:ext cx="7704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Institutional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084698" y="3310468"/>
            <a:ext cx="393350" cy="968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28%</a:t>
            </a:r>
          </a:p>
          <a:p>
            <a:pPr marL="0" marR="0">
              <a:lnSpc>
                <a:spcPts val="977"/>
              </a:lnSpc>
              <a:spcBef>
                <a:spcPts val="53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392170" y="3429340"/>
            <a:ext cx="393350" cy="941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  <a:p>
            <a:pPr marL="0" marR="0">
              <a:lnSpc>
                <a:spcPts val="977"/>
              </a:lnSpc>
              <a:spcBef>
                <a:spcPts val="51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545969" y="3448517"/>
            <a:ext cx="393350" cy="908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28%</a:t>
            </a:r>
          </a:p>
          <a:p>
            <a:pPr marL="0" marR="0">
              <a:lnSpc>
                <a:spcPts val="977"/>
              </a:lnSpc>
              <a:spcBef>
                <a:spcPts val="489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699514" y="3497666"/>
            <a:ext cx="393350" cy="879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28%</a:t>
            </a:r>
          </a:p>
          <a:p>
            <a:pPr marL="0" marR="0">
              <a:lnSpc>
                <a:spcPts val="977"/>
              </a:lnSpc>
              <a:spcBef>
                <a:spcPts val="462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53439" y="3532718"/>
            <a:ext cx="393350" cy="857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27%</a:t>
            </a:r>
          </a:p>
          <a:p>
            <a:pPr marL="0" marR="0">
              <a:lnSpc>
                <a:spcPts val="977"/>
              </a:lnSpc>
              <a:spcBef>
                <a:spcPts val="449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841490" y="3597869"/>
            <a:ext cx="11770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CRWA Volume / Mix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164068" y="3597869"/>
            <a:ext cx="75767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EAD growth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529069" y="3974662"/>
            <a:ext cx="305228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CREDIT RWA/EAD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620509" y="4265250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738239" y="4424016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65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206106" y="4434430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751064" y="4466688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63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840978" y="4478880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62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296020" y="4496025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61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386061" y="4487770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61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931018" y="4504788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475976" y="4518250"/>
            <a:ext cx="211511" cy="451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  <a:p>
            <a:pPr marL="0" marR="0">
              <a:lnSpc>
                <a:spcPts val="729"/>
              </a:lnSpc>
              <a:spcBef>
                <a:spcPts val="1842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56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1020679" y="4531712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1565635" y="4565494"/>
            <a:ext cx="242627" cy="3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57</a:t>
            </a:r>
          </a:p>
          <a:p>
            <a:pPr marL="31115" marR="0">
              <a:lnSpc>
                <a:spcPts val="729"/>
              </a:lnSpc>
              <a:spcBef>
                <a:spcPts val="75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56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738239" y="4713958"/>
            <a:ext cx="211511" cy="314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63</a:t>
            </a:r>
          </a:p>
          <a:p>
            <a:pPr marL="0" marR="0">
              <a:lnSpc>
                <a:spcPts val="729"/>
              </a:lnSpc>
              <a:spcBef>
                <a:spcPts val="765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38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206106" y="4730721"/>
            <a:ext cx="211511" cy="2672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62</a:t>
            </a:r>
          </a:p>
          <a:p>
            <a:pPr marL="0" marR="0">
              <a:lnSpc>
                <a:spcPts val="729"/>
              </a:lnSpc>
              <a:spcBef>
                <a:spcPts val="395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751064" y="4734658"/>
            <a:ext cx="211511" cy="286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62</a:t>
            </a:r>
          </a:p>
          <a:p>
            <a:pPr marL="0" marR="0">
              <a:lnSpc>
                <a:spcPts val="729"/>
              </a:lnSpc>
              <a:spcBef>
                <a:spcPts val="546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38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296020" y="4774028"/>
            <a:ext cx="211511" cy="258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59</a:t>
            </a:r>
          </a:p>
          <a:p>
            <a:pPr marL="0" marR="0">
              <a:lnSpc>
                <a:spcPts val="729"/>
              </a:lnSpc>
              <a:spcBef>
                <a:spcPts val="28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37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840978" y="4788887"/>
            <a:ext cx="211511" cy="251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58</a:t>
            </a:r>
          </a:p>
          <a:p>
            <a:pPr marL="0" marR="0">
              <a:lnSpc>
                <a:spcPts val="729"/>
              </a:lnSpc>
              <a:spcBef>
                <a:spcPts val="27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37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386061" y="4826352"/>
            <a:ext cx="211511" cy="2328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56</a:t>
            </a:r>
          </a:p>
          <a:p>
            <a:pPr marL="0" marR="0">
              <a:lnSpc>
                <a:spcPts val="729"/>
              </a:lnSpc>
              <a:spcBef>
                <a:spcPts val="74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931018" y="4830416"/>
            <a:ext cx="211511" cy="23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56</a:t>
            </a:r>
          </a:p>
          <a:p>
            <a:pPr marL="0" marR="0">
              <a:lnSpc>
                <a:spcPts val="729"/>
              </a:lnSpc>
              <a:spcBef>
                <a:spcPts val="57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1020679" y="4841973"/>
            <a:ext cx="211511" cy="215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55</a:t>
            </a:r>
          </a:p>
          <a:p>
            <a:pPr marL="0" marR="0">
              <a:lnSpc>
                <a:spcPts val="667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0475976" y="4913855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37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1565635" y="4925158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53439" y="511729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41%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699514" y="51157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40%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545969" y="511094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39%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392170" y="512225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38%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4238497" y="511094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35%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5084698" y="509202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39%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475976" y="5309460"/>
            <a:ext cx="211511" cy="429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28</a:t>
            </a:r>
          </a:p>
          <a:p>
            <a:pPr marL="0" marR="0">
              <a:lnSpc>
                <a:spcPts val="729"/>
              </a:lnSpc>
              <a:spcBef>
                <a:spcPts val="167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11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1020679" y="5309460"/>
            <a:ext cx="211511" cy="446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28</a:t>
            </a:r>
          </a:p>
          <a:p>
            <a:pPr marL="0" marR="0">
              <a:lnSpc>
                <a:spcPts val="729"/>
              </a:lnSpc>
              <a:spcBef>
                <a:spcPts val="1757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1565635" y="5310730"/>
            <a:ext cx="211511" cy="462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28</a:t>
            </a:r>
          </a:p>
          <a:p>
            <a:pPr marL="24383" marR="0">
              <a:lnSpc>
                <a:spcPts val="729"/>
              </a:lnSpc>
              <a:spcBef>
                <a:spcPts val="1884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8296020" y="5342988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8840978" y="5339940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9386061" y="5348830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9931018" y="5335368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27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6800088" y="5373214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7206106" y="5376008"/>
            <a:ext cx="211511" cy="333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24</a:t>
            </a:r>
          </a:p>
          <a:p>
            <a:pPr marL="0" marR="0">
              <a:lnSpc>
                <a:spcPts val="729"/>
              </a:lnSpc>
              <a:spcBef>
                <a:spcPts val="871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751064" y="5374484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25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6738239" y="5578649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7751064" y="5592670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8296020" y="5595413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8840978" y="5590841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9386061" y="5590841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9931018" y="5607910"/>
            <a:ext cx="211511" cy="130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29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595A5B"/>
                </a:solidFill>
                <a:latin typeface="Verdana"/>
                <a:cs typeface="Verdana"/>
              </a:rPr>
              <a:t>11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6525514" y="576657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Mar-16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7068311" y="5766572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Sep-16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7614539" y="576657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Mar-17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159242" y="5766572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8705342" y="576657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Mar-18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9248267" y="5766572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9794493" y="576657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0339069" y="5766572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10885296" y="576657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11428221" y="5766572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788822" y="580162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Mar-18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1633727" y="5801624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2481326" y="580162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3326003" y="5801624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4173982" y="580162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5018532" y="5801624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786079" y="6024128"/>
            <a:ext cx="122909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Residential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Mortgage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Sovereign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2154682" y="6024128"/>
            <a:ext cx="1157555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Specialised Lending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3457955" y="6024128"/>
            <a:ext cx="1550982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(QRR &amp; Other Retail)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6912864" y="6024128"/>
            <a:ext cx="7551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 Group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8489568" y="6024128"/>
            <a:ext cx="15509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(QRR &amp; Other Retail)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10459846" y="6024128"/>
            <a:ext cx="11742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Sovereigns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Banks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6912864" y="6197254"/>
            <a:ext cx="137300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Corporate</a:t>
            </a:r>
            <a:r>
              <a:rPr sz="8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Specialised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8489568" y="6197254"/>
            <a:ext cx="17645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Residential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Mortgage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(Housing)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642823" y="6477744"/>
            <a:ext cx="10633904" cy="145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700" spc="40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EAD excludes Securitisation and Other assets whereas CRWA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inclusive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as per APS 330.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EAD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data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 Post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CRM basis,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net of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mitigation</a:t>
            </a:r>
            <a:r>
              <a:rPr sz="7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such as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guarantees, credit derivatives,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netting and</a:t>
            </a:r>
            <a:r>
              <a:rPr sz="7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700" spc="6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collateral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82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3185605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TOTAL</a:t>
            </a:r>
            <a:r>
              <a:rPr sz="14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COMPOSITION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410027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EXPOSURE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AT DEFAULT (EAD)</a:t>
            </a:r>
            <a:r>
              <a:rPr sz="1200" b="1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DISTRIBUTION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07303" y="1795993"/>
            <a:ext cx="6684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Category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47685" y="1795993"/>
            <a:ext cx="107965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% of Group EAD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16263" y="1735033"/>
            <a:ext cx="1364871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% of Portfolio in Non</a:t>
            </a:r>
          </a:p>
          <a:p>
            <a:pPr marL="28371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Performing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44251" y="1735033"/>
            <a:ext cx="1203217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05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Portfolio Balance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in Non</a:t>
            </a:r>
            <a:r>
              <a:rPr sz="8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Performing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49997" y="2051009"/>
            <a:ext cx="165018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Sep-19</a:t>
            </a:r>
            <a:r>
              <a:rPr sz="800" b="1" spc="6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Mar-20</a:t>
            </a:r>
            <a:r>
              <a:rPr sz="800" b="1" spc="89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01073" y="2051009"/>
            <a:ext cx="159468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Sep-19</a:t>
            </a:r>
            <a:r>
              <a:rPr sz="800" b="1" spc="57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Mar-20</a:t>
            </a:r>
            <a:r>
              <a:rPr sz="800" b="1" spc="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965180" y="2051009"/>
            <a:ext cx="5602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09876" y="2159082"/>
            <a:ext cx="2181388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TOTAL GROUP</a:t>
            </a:r>
            <a:r>
              <a:rPr sz="1000" b="1" spc="31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EAD (Sep-20)</a:t>
            </a:r>
          </a:p>
          <a:p>
            <a:pPr marL="61569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= $1,010b</a:t>
            </a:r>
            <a:r>
              <a:rPr sz="1000" b="1" baseline="30000" dirty="0">
                <a:solidFill>
                  <a:srgbClr val="007DBA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71414" y="2261067"/>
            <a:ext cx="11071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Consumer Lending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383526" y="2261067"/>
            <a:ext cx="495193" cy="3101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37.6%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20.3%</a:t>
            </a:r>
          </a:p>
          <a:p>
            <a:pPr marL="32004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7.0%</a:t>
            </a:r>
          </a:p>
          <a:p>
            <a:pPr marL="32004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5.1%</a:t>
            </a:r>
          </a:p>
          <a:p>
            <a:pPr marL="32004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3.6%</a:t>
            </a:r>
          </a:p>
          <a:p>
            <a:pPr marL="32004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7.3%</a:t>
            </a:r>
          </a:p>
          <a:p>
            <a:pPr marL="32004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3.0%</a:t>
            </a:r>
          </a:p>
          <a:p>
            <a:pPr marL="32004" marR="0">
              <a:lnSpc>
                <a:spcPts val="977"/>
              </a:lnSpc>
              <a:spcBef>
                <a:spcPts val="7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2.2%</a:t>
            </a:r>
          </a:p>
          <a:p>
            <a:pPr marL="32004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2.2%</a:t>
            </a:r>
          </a:p>
          <a:p>
            <a:pPr marL="32004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1.6%</a:t>
            </a:r>
          </a:p>
          <a:p>
            <a:pPr marL="32004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1.8%</a:t>
            </a:r>
          </a:p>
          <a:p>
            <a:pPr marL="32004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1.3%</a:t>
            </a:r>
          </a:p>
          <a:p>
            <a:pPr marL="32004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1.3%</a:t>
            </a:r>
          </a:p>
          <a:p>
            <a:pPr marL="32004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5.8%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915656" y="2261067"/>
            <a:ext cx="495193" cy="3101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34.6%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24.1%</a:t>
            </a:r>
          </a:p>
          <a:p>
            <a:pPr marL="32003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6.9%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5.3%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3.4%</a:t>
            </a:r>
          </a:p>
          <a:p>
            <a:pPr marL="32003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7.0%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2.9%</a:t>
            </a:r>
          </a:p>
          <a:p>
            <a:pPr marL="32003" marR="0">
              <a:lnSpc>
                <a:spcPts val="977"/>
              </a:lnSpc>
              <a:spcBef>
                <a:spcPts val="7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2.0%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2.2%</a:t>
            </a:r>
          </a:p>
          <a:p>
            <a:pPr marL="32003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1.8%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1.4%</a:t>
            </a:r>
          </a:p>
          <a:p>
            <a:pPr marL="32003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1.2%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5.7%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473440" y="2261067"/>
            <a:ext cx="495193" cy="3101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37.6%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20.4%</a:t>
            </a:r>
          </a:p>
          <a:p>
            <a:pPr marL="32003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7.2%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4.7%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3.4%</a:t>
            </a:r>
          </a:p>
          <a:p>
            <a:pPr marL="32003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8.2%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2.4%</a:t>
            </a:r>
          </a:p>
          <a:p>
            <a:pPr marL="32003" marR="0">
              <a:lnSpc>
                <a:spcPts val="977"/>
              </a:lnSpc>
              <a:spcBef>
                <a:spcPts val="7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2.0%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2.1%</a:t>
            </a:r>
          </a:p>
          <a:p>
            <a:pPr marL="32003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1.7%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1.4%</a:t>
            </a:r>
          </a:p>
          <a:p>
            <a:pPr marL="32003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1.2%</a:t>
            </a:r>
          </a:p>
          <a:p>
            <a:pPr marL="32003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6.0%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66606" y="2261067"/>
            <a:ext cx="429741" cy="3101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0.0%</a:t>
            </a:r>
          </a:p>
          <a:p>
            <a:pPr marL="0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1.1%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0.3%</a:t>
            </a:r>
          </a:p>
          <a:p>
            <a:pPr marL="0" marR="0">
              <a:lnSpc>
                <a:spcPts val="977"/>
              </a:lnSpc>
              <a:spcBef>
                <a:spcPts val="7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0.7%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0.3%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1.0%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0.1%</a:t>
            </a:r>
          </a:p>
          <a:p>
            <a:pPr marL="0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1.7%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0.4%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683750" y="2261067"/>
            <a:ext cx="429741" cy="3101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0.0%</a:t>
            </a:r>
          </a:p>
          <a:p>
            <a:pPr marL="0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1.1%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1.2%</a:t>
            </a:r>
          </a:p>
          <a:p>
            <a:pPr marL="0" marR="0">
              <a:lnSpc>
                <a:spcPts val="977"/>
              </a:lnSpc>
              <a:spcBef>
                <a:spcPts val="7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0.9%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0.5%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1.0%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0.1%</a:t>
            </a:r>
          </a:p>
          <a:p>
            <a:pPr marL="0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1.3%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0.4%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201020" y="2261067"/>
            <a:ext cx="429741" cy="3101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0.1%</a:t>
            </a:r>
          </a:p>
          <a:p>
            <a:pPr marL="0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1.4%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0.4%</a:t>
            </a:r>
          </a:p>
          <a:p>
            <a:pPr marL="0" marR="0">
              <a:lnSpc>
                <a:spcPts val="977"/>
              </a:lnSpc>
              <a:spcBef>
                <a:spcPts val="7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0.7%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1.1%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0.2%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0.1%</a:t>
            </a:r>
          </a:p>
          <a:p>
            <a:pPr marL="0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1.4%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989564" y="2261067"/>
            <a:ext cx="51384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$611m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471414" y="2487254"/>
            <a:ext cx="1855121" cy="388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Finance, Investment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Insurance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989564" y="2487254"/>
            <a:ext cx="513845" cy="1066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$127m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$186m</a:t>
            </a:r>
          </a:p>
          <a:p>
            <a:pPr marL="0" marR="0">
              <a:lnSpc>
                <a:spcPts val="977"/>
              </a:lnSpc>
              <a:spcBef>
                <a:spcPts val="7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$130m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$481m</a:t>
            </a:r>
          </a:p>
          <a:p>
            <a:pPr marL="65531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$0m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065020" y="2703027"/>
            <a:ext cx="731240" cy="28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49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6.0%</a:t>
            </a:r>
          </a:p>
          <a:p>
            <a:pPr marL="0" marR="0">
              <a:lnSpc>
                <a:spcPts val="93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1.2%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852295" y="2956265"/>
            <a:ext cx="650341" cy="284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1.7%</a:t>
            </a:r>
          </a:p>
          <a:p>
            <a:pPr marL="220598" marR="0">
              <a:lnSpc>
                <a:spcPts val="96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1.4%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471414" y="2939247"/>
            <a:ext cx="88410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Manufacturing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628267" y="3164164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2.1%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471414" y="3165434"/>
            <a:ext cx="1899263" cy="614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Agriculture, Forestry,</a:t>
            </a:r>
            <a:r>
              <a:rPr sz="800" spc="-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Fishing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Government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 Official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Institutions</a:t>
            </a:r>
          </a:p>
          <a:p>
            <a:pPr marL="0" marR="0">
              <a:lnSpc>
                <a:spcPts val="977"/>
              </a:lnSpc>
              <a:spcBef>
                <a:spcPts val="7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Wholesale trade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918716" y="3261065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1.6%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518792" y="3304118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2.0%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420367" y="3467440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2.4%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843782" y="3603711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37.6%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989564" y="3617427"/>
            <a:ext cx="513845" cy="1066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$102m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$316m</a:t>
            </a:r>
          </a:p>
          <a:p>
            <a:pPr marL="0" marR="0">
              <a:lnSpc>
                <a:spcPts val="977"/>
              </a:lnSpc>
              <a:spcBef>
                <a:spcPts val="75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$157m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$173m</a:t>
            </a:r>
          </a:p>
          <a:p>
            <a:pPr marL="32004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$31m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471414" y="3843614"/>
            <a:ext cx="7706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273428" y="3897843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8.2%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471414" y="4069801"/>
            <a:ext cx="1192236" cy="388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Transport</a:t>
            </a:r>
            <a:r>
              <a:rPr sz="8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Storage</a:t>
            </a:r>
          </a:p>
          <a:p>
            <a:pPr marL="0" marR="0">
              <a:lnSpc>
                <a:spcPts val="977"/>
              </a:lnSpc>
              <a:spcBef>
                <a:spcPts val="8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287144" y="4398298"/>
            <a:ext cx="4300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3.4%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471414" y="4521794"/>
            <a:ext cx="1751287" cy="614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Resources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(Mining)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Electricity, Gas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Water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Supply</a:t>
            </a:r>
          </a:p>
          <a:p>
            <a:pPr marL="0" marR="0">
              <a:lnSpc>
                <a:spcPts val="977"/>
              </a:lnSpc>
              <a:spcBef>
                <a:spcPts val="75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Construction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407286" y="4726010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4.7%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021568" y="4747981"/>
            <a:ext cx="44831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$15m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989564" y="4973787"/>
            <a:ext cx="513845" cy="388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$167m</a:t>
            </a:r>
          </a:p>
          <a:p>
            <a:pPr marL="0" marR="0">
              <a:lnSpc>
                <a:spcPts val="977"/>
              </a:lnSpc>
              <a:spcBef>
                <a:spcPts val="80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$280m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709292" y="5140792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7.2%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471414" y="5199974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471414" y="5500177"/>
            <a:ext cx="4068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400797" y="5500177"/>
            <a:ext cx="4588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934579" y="5500177"/>
            <a:ext cx="4588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491473" y="5500177"/>
            <a:ext cx="4588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938382" y="5500177"/>
            <a:ext cx="6155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$2,778m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794761" y="5529437"/>
            <a:ext cx="4951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20.4%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471414" y="5804672"/>
            <a:ext cx="114190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800" b="1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Group</a:t>
            </a:r>
            <a:r>
              <a:rPr sz="800" b="1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EAD</a:t>
            </a:r>
            <a:r>
              <a:rPr sz="800" b="1" baseline="25499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371842" y="5803148"/>
            <a:ext cx="1661402" cy="163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$977b</a:t>
            </a:r>
            <a:r>
              <a:rPr sz="800" b="1" spc="62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$1,075b</a:t>
            </a:r>
            <a:r>
              <a:rPr sz="800" b="1" spc="38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$1,010b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78789" y="6417319"/>
            <a:ext cx="102737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EAD excludes amounts 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‘Securitisation’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‘Other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Assets’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Basel classes.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Data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 Post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CRM basis,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of credit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mitigation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such as guarantees,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derivatives,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netting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07694" y="6539240"/>
            <a:ext cx="10793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collateral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1988418" y="6600504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83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416133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SEGMENTS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INTEREST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473710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COMMERCIAL PROPERTY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OUTSTANDINGS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REGION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4398" y="1817136"/>
            <a:ext cx="188147" cy="639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  <a:p>
            <a:pPr marL="0" marR="0">
              <a:lnSpc>
                <a:spcPts val="898"/>
              </a:lnSpc>
              <a:spcBef>
                <a:spcPts val="294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66610" y="1806915"/>
            <a:ext cx="5209099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Growth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over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last 5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been focused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Australia.</a:t>
            </a:r>
            <a:r>
              <a:rPr sz="800" spc="3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same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time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 has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increased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marginally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APEA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declined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significantly.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9917" y="2056720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56327" y="2073615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7.6%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93996" y="2182783"/>
            <a:ext cx="430084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6.9%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2467" y="2245192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6.5%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05991" y="2245192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6.5%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568194" y="2261067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6.4%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30270" y="2230841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6.6%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66610" y="2294595"/>
            <a:ext cx="5206015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 growth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~AUD4b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predominantly driven by higher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strongly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REITs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requesting liquidity</a:t>
            </a:r>
            <a:r>
              <a:rPr sz="8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support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onset of COVID-19</a:t>
            </a:r>
            <a:r>
              <a:rPr sz="800" spc="-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March 20 quarter.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Growth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moderated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since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March with 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quality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remaining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stable.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178297" y="2332441"/>
            <a:ext cx="384771" cy="323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47.1</a:t>
            </a:r>
          </a:p>
          <a:p>
            <a:pPr marL="34036" marR="0">
              <a:lnSpc>
                <a:spcPts val="977"/>
              </a:lnSpc>
              <a:spcBef>
                <a:spcPts val="24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314697" y="2629240"/>
            <a:ext cx="384771" cy="347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42.9</a:t>
            </a:r>
          </a:p>
          <a:p>
            <a:pPr marL="35052" marR="0">
              <a:lnSpc>
                <a:spcPts val="977"/>
              </a:lnSpc>
              <a:spcBef>
                <a:spcPts val="4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452495" y="2819433"/>
            <a:ext cx="384979" cy="351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40.2</a:t>
            </a:r>
          </a:p>
          <a:p>
            <a:pPr marL="34670" marR="0">
              <a:lnSpc>
                <a:spcPts val="977"/>
              </a:lnSpc>
              <a:spcBef>
                <a:spcPts val="51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512306" y="2907431"/>
            <a:ext cx="188147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684518" y="2897210"/>
            <a:ext cx="5272320" cy="406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Decline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residential development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due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lower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activity. Growth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 has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been very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selective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non-discretionary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large diversified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counterparties.</a:t>
            </a:r>
            <a:r>
              <a:rPr sz="800" spc="28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Majority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lending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office sector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A-Grade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properties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least likely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be affected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current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constraints.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78552" y="2952328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10.9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726692" y="2981919"/>
            <a:ext cx="384771" cy="376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37.9</a:t>
            </a:r>
          </a:p>
          <a:p>
            <a:pPr marL="35051" marR="0">
              <a:lnSpc>
                <a:spcPts val="977"/>
              </a:lnSpc>
              <a:spcBef>
                <a:spcPts val="7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64412" y="3010621"/>
            <a:ext cx="384771" cy="414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37.5</a:t>
            </a:r>
          </a:p>
          <a:p>
            <a:pPr marL="34747" marR="0">
              <a:lnSpc>
                <a:spcPts val="977"/>
              </a:lnSpc>
              <a:spcBef>
                <a:spcPts val="100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4.7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590545" y="3010621"/>
            <a:ext cx="384771" cy="333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37.5</a:t>
            </a:r>
          </a:p>
          <a:p>
            <a:pPr marL="34036" marR="0">
              <a:lnSpc>
                <a:spcPts val="977"/>
              </a:lnSpc>
              <a:spcBef>
                <a:spcPts val="32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2.4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315967" y="3282782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10.5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487165" y="345562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9.8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624582" y="360891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9.7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761744" y="3658321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9.5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99160" y="372385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8.4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529069" y="3797243"/>
            <a:ext cx="461851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COMMERCIAL PROPERTY</a:t>
            </a:r>
            <a:r>
              <a:rPr sz="1200" b="1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OUSTANDINGS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SECTOR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631813" y="4086942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259701" y="4374220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488680" y="438222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716134" y="438552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943208" y="4402922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850126" y="4428195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078978" y="4447372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306432" y="4455373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533633" y="4480646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178552" y="454097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34.1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021703" y="462352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250681" y="4636348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478009" y="4636348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705210" y="463152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315967" y="469972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29.6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453384" y="477236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27.5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590800" y="4847930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25.4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65327" y="4881712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24.4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727961" y="486736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24.8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0705210" y="49633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021703" y="499512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250681" y="501252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478009" y="50014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0705210" y="5289001"/>
            <a:ext cx="393350" cy="454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17%</a:t>
            </a:r>
          </a:p>
          <a:p>
            <a:pPr marL="0" marR="0">
              <a:lnSpc>
                <a:spcPts val="977"/>
              </a:lnSpc>
              <a:spcBef>
                <a:spcPts val="132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021703" y="5309015"/>
            <a:ext cx="393677" cy="43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  <a:p>
            <a:pPr marL="0" marR="0">
              <a:lnSpc>
                <a:spcPts val="980"/>
              </a:lnSpc>
              <a:spcBef>
                <a:spcPts val="112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250681" y="5323672"/>
            <a:ext cx="393350" cy="424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14%</a:t>
            </a:r>
          </a:p>
          <a:p>
            <a:pPr marL="0" marR="0">
              <a:lnSpc>
                <a:spcPts val="977"/>
              </a:lnSpc>
              <a:spcBef>
                <a:spcPts val="103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478009" y="5327101"/>
            <a:ext cx="393350" cy="427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  <a:p>
            <a:pPr marL="0" marR="0">
              <a:lnSpc>
                <a:spcPts val="977"/>
              </a:lnSpc>
              <a:spcBef>
                <a:spcPts val="111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95223" y="583820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Sep-15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657476" y="583820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Sep-16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520950" y="5838200"/>
            <a:ext cx="52401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383279" y="583820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207509" y="5838200"/>
            <a:ext cx="561738" cy="430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1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  <a:p>
            <a:pPr marL="0" marR="0">
              <a:lnSpc>
                <a:spcPts val="977"/>
              </a:lnSpc>
              <a:spcBef>
                <a:spcPts val="11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APEA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109083" y="583820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763766" y="5838200"/>
            <a:ext cx="715409" cy="430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6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</a:p>
          <a:p>
            <a:pPr marL="0" marR="0">
              <a:lnSpc>
                <a:spcPts val="977"/>
              </a:lnSpc>
              <a:spcBef>
                <a:spcPts val="11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8132318" y="5838200"/>
            <a:ext cx="575835" cy="430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19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  <a:p>
            <a:pPr marL="0" marR="0">
              <a:lnSpc>
                <a:spcPts val="977"/>
              </a:lnSpc>
              <a:spcBef>
                <a:spcPts val="11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Offices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9411969" y="5838200"/>
            <a:ext cx="781418" cy="430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  <a:p>
            <a:pPr marL="216027" marR="0">
              <a:lnSpc>
                <a:spcPts val="977"/>
              </a:lnSpc>
              <a:spcBef>
                <a:spcPts val="113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Tourism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0639043" y="5838200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46124" y="6106729"/>
            <a:ext cx="133441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% of Group GLA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(RHS)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2384805" y="6106729"/>
            <a:ext cx="60251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188207" y="6106729"/>
            <a:ext cx="81641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Zealand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348093" y="6106729"/>
            <a:ext cx="64259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Industrial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8773668" y="6106729"/>
            <a:ext cx="7120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Residential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0334497" y="6106729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642823" y="6476146"/>
            <a:ext cx="2364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APEA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= Asia Pacific, Europe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America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84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4149193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  <a:r>
              <a:rPr sz="1400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COMMERCIAL</a:t>
            </a:r>
            <a:r>
              <a:rPr sz="1400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410027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EXPOSURE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AT DEFAULT (EAD)</a:t>
            </a:r>
            <a:r>
              <a:rPr sz="1200" b="1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DISTRIBUTION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26040" y="1735033"/>
            <a:ext cx="1195251" cy="406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77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Credit Related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Commitments</a:t>
            </a:r>
            <a:r>
              <a:rPr sz="800" b="1" spc="-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</a:p>
          <a:p>
            <a:pPr marL="11734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Contingencies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94678" y="1856953"/>
            <a:ext cx="6684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Category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046718" y="1856953"/>
            <a:ext cx="37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GLA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5085" y="2159082"/>
            <a:ext cx="1126780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EAD (Sep-20)</a:t>
            </a:r>
          </a:p>
          <a:p>
            <a:pPr marL="155829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= $630b</a:t>
            </a:r>
            <a:r>
              <a:rPr sz="1000" b="1" baseline="30000" dirty="0">
                <a:solidFill>
                  <a:srgbClr val="007DBA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050146" y="2177195"/>
            <a:ext cx="374327" cy="119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($b)</a:t>
            </a:r>
          </a:p>
          <a:p>
            <a:pPr marL="44196" marR="0">
              <a:lnSpc>
                <a:spcPts val="977"/>
              </a:lnSpc>
              <a:spcBef>
                <a:spcPts val="6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55</a:t>
            </a:r>
          </a:p>
          <a:p>
            <a:pPr marL="44196" marR="0">
              <a:lnSpc>
                <a:spcPts val="977"/>
              </a:lnSpc>
              <a:spcBef>
                <a:spcPts val="60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55</a:t>
            </a:r>
          </a:p>
          <a:p>
            <a:pPr marL="44196" marR="0">
              <a:lnSpc>
                <a:spcPts val="977"/>
              </a:lnSpc>
              <a:spcBef>
                <a:spcPts val="60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</a:t>
            </a:r>
          </a:p>
          <a:p>
            <a:pPr marL="44196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31</a:t>
            </a:r>
          </a:p>
          <a:p>
            <a:pPr marL="77723" marR="0">
              <a:lnSpc>
                <a:spcPts val="977"/>
              </a:lnSpc>
              <a:spcBef>
                <a:spcPts val="60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638155" y="2177195"/>
            <a:ext cx="37432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($b)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77204" y="2373589"/>
            <a:ext cx="1855121" cy="576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Finance, Investment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Insurance</a:t>
            </a:r>
          </a:p>
          <a:p>
            <a:pPr marL="0" marR="0">
              <a:lnSpc>
                <a:spcPts val="977"/>
              </a:lnSpc>
              <a:spcBef>
                <a:spcPts val="60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</a:p>
          <a:p>
            <a:pPr marL="0" marR="0">
              <a:lnSpc>
                <a:spcPts val="977"/>
              </a:lnSpc>
              <a:spcBef>
                <a:spcPts val="6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Manufacturing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681969" y="2378161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681969" y="2585044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125345" y="2746588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9.6%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681969" y="2792308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77204" y="2994365"/>
            <a:ext cx="1633991" cy="576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Agriculture, Forestry,</a:t>
            </a:r>
            <a:r>
              <a:rPr sz="800" spc="-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Fishing</a:t>
            </a:r>
          </a:p>
          <a:p>
            <a:pPr marL="0" marR="0">
              <a:lnSpc>
                <a:spcPts val="977"/>
              </a:lnSpc>
              <a:spcBef>
                <a:spcPts val="6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Govt.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Official Institutions</a:t>
            </a:r>
          </a:p>
          <a:p>
            <a:pPr marL="0" marR="0">
              <a:lnSpc>
                <a:spcPts val="980"/>
              </a:lnSpc>
              <a:spcBef>
                <a:spcPts val="6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Wholesale trade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715879" y="2999318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641094" y="3084916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2.3%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931542" y="3205693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1.9%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715879" y="320620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353311" y="3229442"/>
            <a:ext cx="603225" cy="534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482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2.7%</a:t>
            </a:r>
          </a:p>
          <a:p>
            <a:pPr marL="76454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2.5%</a:t>
            </a:r>
          </a:p>
          <a:p>
            <a:pPr marL="0" marR="0">
              <a:lnSpc>
                <a:spcPts val="977"/>
              </a:lnSpc>
              <a:spcBef>
                <a:spcPts val="63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3.4%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442970" y="3323549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32.7%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094343" y="3413211"/>
            <a:ext cx="282847" cy="990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  <a:p>
            <a:pPr marL="0" marR="0">
              <a:lnSpc>
                <a:spcPts val="977"/>
              </a:lnSpc>
              <a:spcBef>
                <a:spcPts val="6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  <a:p>
            <a:pPr marL="0" marR="0">
              <a:lnSpc>
                <a:spcPts val="977"/>
              </a:lnSpc>
              <a:spcBef>
                <a:spcPts val="60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  <a:p>
            <a:pPr marL="0" marR="0">
              <a:lnSpc>
                <a:spcPts val="977"/>
              </a:lnSpc>
              <a:spcBef>
                <a:spcPts val="65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</a:t>
            </a:r>
          </a:p>
          <a:p>
            <a:pPr marL="33527" marR="0">
              <a:lnSpc>
                <a:spcPts val="977"/>
              </a:lnSpc>
              <a:spcBef>
                <a:spcPts val="6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681969" y="3413211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577204" y="3615649"/>
            <a:ext cx="7706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Retail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715879" y="362022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577204" y="3822532"/>
            <a:ext cx="1751287" cy="990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Transport</a:t>
            </a:r>
            <a:r>
              <a:rPr sz="8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Storage</a:t>
            </a:r>
          </a:p>
          <a:p>
            <a:pPr marL="0" marR="0">
              <a:lnSpc>
                <a:spcPts val="977"/>
              </a:lnSpc>
              <a:spcBef>
                <a:spcPts val="6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</a:p>
          <a:p>
            <a:pPr marL="0" marR="0">
              <a:lnSpc>
                <a:spcPts val="977"/>
              </a:lnSpc>
              <a:spcBef>
                <a:spcPts val="60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Resources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(Mining)</a:t>
            </a:r>
          </a:p>
          <a:p>
            <a:pPr marL="0" marR="0">
              <a:lnSpc>
                <a:spcPts val="977"/>
              </a:lnSpc>
              <a:spcBef>
                <a:spcPts val="65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Electricity, Gas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Water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Supply</a:t>
            </a:r>
          </a:p>
          <a:p>
            <a:pPr marL="0" marR="0">
              <a:lnSpc>
                <a:spcPts val="980"/>
              </a:lnSpc>
              <a:spcBef>
                <a:spcPts val="60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Construction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715879" y="3827104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304797" y="3843614"/>
            <a:ext cx="448030" cy="4258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3.2%</a:t>
            </a:r>
          </a:p>
          <a:p>
            <a:pPr marL="18288" marR="0">
              <a:lnSpc>
                <a:spcPts val="977"/>
              </a:lnSpc>
              <a:spcBef>
                <a:spcPts val="109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3.9%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681969" y="4034368"/>
            <a:ext cx="282847" cy="369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</a:p>
          <a:p>
            <a:pPr marL="0" marR="0">
              <a:lnSpc>
                <a:spcPts val="977"/>
              </a:lnSpc>
              <a:spcBef>
                <a:spcPts val="60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127870" y="444826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715879" y="444826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567561" y="4661367"/>
            <a:ext cx="49519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13.2%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127870" y="465527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715879" y="4655271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230245" y="4792177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11.5%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577204" y="4857709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978518" y="4862281"/>
            <a:ext cx="516617" cy="369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82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45</a:t>
            </a:r>
          </a:p>
          <a:p>
            <a:pPr marL="0" marR="0">
              <a:lnSpc>
                <a:spcPts val="980"/>
              </a:lnSpc>
              <a:spcBef>
                <a:spcPts val="649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$289b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681969" y="4862281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832983" y="5064592"/>
            <a:ext cx="52358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566527" y="5068858"/>
            <a:ext cx="51661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595A5B"/>
                </a:solidFill>
                <a:latin typeface="Verdana"/>
                <a:cs typeface="Verdana"/>
              </a:rPr>
              <a:t>$211b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143632" y="5093548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5.5%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645664" y="5152095"/>
            <a:ext cx="4297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7.6%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626350" y="5502310"/>
            <a:ext cx="5602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Sep-16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456676" y="5502310"/>
            <a:ext cx="5602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Sep-17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9287002" y="5502310"/>
            <a:ext cx="5602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117201" y="5502310"/>
            <a:ext cx="5602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947527" y="5502310"/>
            <a:ext cx="5602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202682" y="5678485"/>
            <a:ext cx="159237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grade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% of EAD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710551" y="567848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65%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540750" y="567848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66%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371076" y="5678485"/>
            <a:ext cx="393350" cy="356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69%</a:t>
            </a:r>
          </a:p>
          <a:p>
            <a:pPr marL="0" marR="0">
              <a:lnSpc>
                <a:spcPts val="977"/>
              </a:lnSpc>
              <a:spcBef>
                <a:spcPts val="54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0201402" y="5678485"/>
            <a:ext cx="393350" cy="356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71%</a:t>
            </a:r>
          </a:p>
          <a:p>
            <a:pPr marL="0" marR="0">
              <a:lnSpc>
                <a:spcPts val="977"/>
              </a:lnSpc>
              <a:spcBef>
                <a:spcPts val="54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41%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1031601" y="567848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71%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202682" y="5872337"/>
            <a:ext cx="79583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CRWA / EAD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710551" y="587233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46%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540750" y="587233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42%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1031601" y="587233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39%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202682" y="6066190"/>
            <a:ext cx="10842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IEL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 % of GLA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660258" y="6066190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0.45%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8490457" y="6066190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0.40%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9320783" y="6066190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0.37%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0151109" y="6066190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0.35%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0981308" y="6066190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0.38%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78789" y="6417319"/>
            <a:ext cx="102737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EAD excludes amounts 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‘Securitisation’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‘Other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Assets’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Basel classes.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Data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 Post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CRM basis,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of credit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mitigation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such as guarantees,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derivatives,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netting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907694" y="6539240"/>
            <a:ext cx="10793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collateral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1988418" y="6600504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85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9894733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EXPOSURE </a:t>
            </a:r>
            <a:r>
              <a:rPr sz="1400" spc="-34" dirty="0">
                <a:solidFill>
                  <a:srgbClr val="004165"/>
                </a:solidFill>
                <a:latin typeface="Verdana"/>
                <a:cs typeface="Verdana"/>
              </a:rPr>
              <a:t>TO</a:t>
            </a:r>
            <a:r>
              <a:rPr sz="14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SOME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INDUSTRIES</a:t>
            </a:r>
            <a:r>
              <a:rPr sz="14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MORE</a:t>
            </a:r>
            <a:r>
              <a:rPr sz="14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IMPACTED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BY DOWNGRADES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DURING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THE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COVID-19</a:t>
            </a:r>
            <a:r>
              <a:rPr sz="1400" spc="-2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PANDEMIC</a:t>
            </a:r>
            <a:r>
              <a:rPr sz="1400" spc="-12" baseline="30000" dirty="0">
                <a:solidFill>
                  <a:srgbClr val="004165"/>
                </a:solidFill>
                <a:latin typeface="Verdana"/>
                <a:cs typeface="Verdana"/>
              </a:rPr>
              <a:t>1,2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1921" y="1768545"/>
            <a:ext cx="2452789" cy="8007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1551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TOTAL GROUP EAD</a:t>
            </a:r>
          </a:p>
          <a:p>
            <a:pPr marL="0" marR="0">
              <a:lnSpc>
                <a:spcPts val="1210"/>
              </a:lnSpc>
              <a:spcBef>
                <a:spcPts val="983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All</a:t>
            </a:r>
            <a:r>
              <a:rPr sz="10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exposures</a:t>
            </a:r>
            <a:r>
              <a:rPr sz="1000" spc="6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on</a:t>
            </a:r>
            <a:r>
              <a:rPr sz="1000" spc="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an EAD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basis </a:t>
            </a:r>
            <a:r>
              <a:rPr sz="1000" spc="11" dirty="0">
                <a:solidFill>
                  <a:srgbClr val="004165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  <a:p>
            <a:pPr marL="443788" marR="0">
              <a:lnSpc>
                <a:spcPts val="1213"/>
              </a:lnSpc>
              <a:spcBef>
                <a:spcPts val="1139"/>
              </a:spcBef>
              <a:spcAft>
                <a:spcPts val="0"/>
              </a:spcAft>
            </a:pP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$1,010b</a:t>
            </a:r>
            <a:r>
              <a:rPr sz="1000" b="1" spc="-93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(Sep-20)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09009" y="1757710"/>
            <a:ext cx="1194175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RETAIL</a:t>
            </a:r>
            <a:r>
              <a:rPr sz="1000" b="1" spc="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TRADE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49768" y="1761699"/>
            <a:ext cx="324536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ACCOMMODATION,</a:t>
            </a:r>
            <a:r>
              <a:rPr sz="1000" b="1" spc="5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CAFES</a:t>
            </a:r>
            <a:r>
              <a:rPr sz="10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&amp; RESTAURANTS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5047" y="2127590"/>
            <a:ext cx="393350" cy="462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11.4</a:t>
            </a:r>
          </a:p>
          <a:p>
            <a:pPr marL="0" marR="0">
              <a:lnSpc>
                <a:spcPts val="977"/>
              </a:lnSpc>
              <a:spcBef>
                <a:spcPts val="13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49%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08802" y="2189439"/>
            <a:ext cx="393350" cy="46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10.6</a:t>
            </a:r>
          </a:p>
          <a:p>
            <a:pPr marL="0" marR="0">
              <a:lnSpc>
                <a:spcPts val="977"/>
              </a:lnSpc>
              <a:spcBef>
                <a:spcPts val="141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53%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76081" y="2189439"/>
            <a:ext cx="551591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13.9</a:t>
            </a:r>
          </a:p>
          <a:p>
            <a:pPr marL="223773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60761" y="2189439"/>
            <a:ext cx="551591" cy="285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13.9</a:t>
            </a:r>
          </a:p>
          <a:p>
            <a:pPr marL="223773" marR="0">
              <a:lnSpc>
                <a:spcPts val="97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81008" y="2406430"/>
            <a:ext cx="39367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965435" y="2403688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73032" y="259571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157459" y="259266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75047" y="286584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51%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08802" y="2898988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47%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73032" y="288959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48%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157459" y="289111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47%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510404" y="3183087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842761" y="3183087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708390" y="3167212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091293" y="3167212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240657" y="3464212"/>
            <a:ext cx="1844492" cy="302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Personal &amp; Household Goods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Retailing</a:t>
            </a:r>
          </a:p>
          <a:p>
            <a:pPr marL="0" marR="0">
              <a:lnSpc>
                <a:spcPts val="848"/>
              </a:lnSpc>
              <a:spcBef>
                <a:spcPts val="437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Motor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Vehicle Retailing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&amp; Services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621268" y="3467260"/>
            <a:ext cx="951869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Clubs (Hospitality)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807193" y="3467260"/>
            <a:ext cx="1098133" cy="302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Pubs, Taverns &amp;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Bars</a:t>
            </a:r>
          </a:p>
          <a:p>
            <a:pPr marL="0" marR="0">
              <a:lnSpc>
                <a:spcPts val="845"/>
              </a:lnSpc>
              <a:spcBef>
                <a:spcPts val="442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Accommodation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07440" y="3622757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966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684017" y="3622757"/>
            <a:ext cx="3135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44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621268" y="3624486"/>
            <a:ext cx="1043548" cy="14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Cafes &amp;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Restaurants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009009" y="3976325"/>
            <a:ext cx="189051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TRANSPORT</a:t>
            </a:r>
            <a:r>
              <a:rPr sz="1000" b="1" spc="4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&amp; STORAGE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049768" y="3983056"/>
            <a:ext cx="297262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EDUCATION,</a:t>
            </a:r>
            <a:r>
              <a:rPr sz="1000" b="1" spc="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CULTURAL</a:t>
            </a:r>
            <a:r>
              <a:rPr sz="1000" b="1" spc="4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&amp; RECREATION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564126" y="4352249"/>
            <a:ext cx="384771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12.9</a:t>
            </a:r>
          </a:p>
          <a:p>
            <a:pPr marL="29845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194035" y="4363298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7.8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908802" y="4460199"/>
            <a:ext cx="384771" cy="284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11.5</a:t>
            </a:r>
          </a:p>
          <a:p>
            <a:pPr marL="29971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809608" y="4468073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7.0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157459" y="454249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773032" y="464739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60696" y="469032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40%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942076" y="4745822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3.8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157459" y="484119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44%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00353" y="4883740"/>
            <a:ext cx="1789212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Industries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most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impacted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by downgrades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773032" y="490952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41%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560696" y="4967945"/>
            <a:ext cx="393350" cy="4134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19%</a:t>
            </a:r>
          </a:p>
          <a:p>
            <a:pPr marL="0" marR="0">
              <a:lnSpc>
                <a:spcPts val="977"/>
              </a:lnSpc>
              <a:spcBef>
                <a:spcPts val="100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35%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905500" y="50014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157459" y="52173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36%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00353" y="5239467"/>
            <a:ext cx="1463496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Balance of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wholesale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905500" y="525242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773032" y="523312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37%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496053" y="5477596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839333" y="5477596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708390" y="5481025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091293" y="5481025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256785" y="5823643"/>
            <a:ext cx="1386709" cy="302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7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Services to Transport</a:t>
            </a:r>
          </a:p>
          <a:p>
            <a:pPr marL="0" marR="0">
              <a:lnSpc>
                <a:spcPts val="845"/>
              </a:lnSpc>
              <a:spcBef>
                <a:spcPts val="442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Water transport &amp;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772911" y="5823643"/>
            <a:ext cx="1258895" cy="302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Services to Air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Transport</a:t>
            </a:r>
          </a:p>
          <a:p>
            <a:pPr marL="0" marR="0">
              <a:lnSpc>
                <a:spcPts val="845"/>
              </a:lnSpc>
              <a:spcBef>
                <a:spcPts val="442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Air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Space Transport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8621268" y="5826385"/>
            <a:ext cx="385760" cy="145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8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150095" y="5826385"/>
            <a:ext cx="976752" cy="145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8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Sport &amp;</a:t>
            </a:r>
            <a:r>
              <a:rPr sz="7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Recreation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272648" y="5826385"/>
            <a:ext cx="569558" cy="145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8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Education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42823" y="6426464"/>
            <a:ext cx="102752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EAD excludes amounts 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‘Securitisation’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‘Other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Assets’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Basel classes.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Data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 Post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CRM basis,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of 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cred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it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mitigation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such as guarantees,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derivatives,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netting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71423" y="6548384"/>
            <a:ext cx="107972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collateral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86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42823" y="6670304"/>
            <a:ext cx="47578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Exposure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represents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subset of sectors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within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respective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ANZSIC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industry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group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3119796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ANZ INSTITUTIONAL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5316711" cy="40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  <a:r>
              <a:rPr sz="12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PORTFOLIO SIZE</a:t>
            </a:r>
            <a:r>
              <a:rPr sz="12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TENOR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 COUNTRY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</a:p>
          <a:p>
            <a:pPr marL="0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INCORPORATION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  <a:r>
              <a:rPr sz="1200" b="1" spc="401" baseline="3000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(EAD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44796"/>
            <a:ext cx="422173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ANZ INSTITUTIONAL INDUSTRY</a:t>
            </a:r>
            <a:r>
              <a:rPr sz="1200" b="1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COMPOSITION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20509" y="2053037"/>
            <a:ext cx="181142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EAD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(Sep-20): A$454.9b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5060" y="2250014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81542" y="2325964"/>
            <a:ext cx="1955127" cy="33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(Banks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Central Banks)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Government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Admin.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4827" y="2478614"/>
            <a:ext cx="39435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450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17435" y="256866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83906" y="2606380"/>
            <a:ext cx="412019" cy="1034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6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28%</a:t>
            </a:r>
          </a:p>
          <a:p>
            <a:pPr marL="0" marR="0">
              <a:lnSpc>
                <a:spcPts val="977"/>
              </a:lnSpc>
              <a:spcBef>
                <a:spcPts val="584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81542" y="2671606"/>
            <a:ext cx="1289055" cy="335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Fin.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Ins.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4827" y="2800432"/>
            <a:ext cx="394359" cy="513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400</a:t>
            </a:r>
          </a:p>
          <a:p>
            <a:pPr marL="0" marR="0">
              <a:lnSpc>
                <a:spcPts val="1210"/>
              </a:lnSpc>
              <a:spcBef>
                <a:spcPts val="132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350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81542" y="3018241"/>
            <a:ext cx="2250414" cy="854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Basic Material Wholesaling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Machinery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Equip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Mnfg</a:t>
            </a:r>
          </a:p>
          <a:p>
            <a:pPr marL="0" marR="0">
              <a:lnSpc>
                <a:spcPts val="977"/>
              </a:lnSpc>
              <a:spcBef>
                <a:spcPts val="38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Electricity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Gas Supply</a:t>
            </a:r>
          </a:p>
          <a:p>
            <a:pPr marL="0" marR="0">
              <a:lnSpc>
                <a:spcPts val="977"/>
              </a:lnSpc>
              <a:spcBef>
                <a:spcPts val="38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Petroleum Coal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Chem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Assoc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Prod Mnfg</a:t>
            </a:r>
          </a:p>
          <a:p>
            <a:pPr marL="0" marR="0">
              <a:lnSpc>
                <a:spcPts val="980"/>
              </a:lnSpc>
              <a:spcBef>
                <a:spcPts val="33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Other⁴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15226" y="306904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91579" y="3167593"/>
            <a:ext cx="391190" cy="406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  <a:p>
            <a:pPr marL="0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  <a:p>
            <a:pPr marL="63372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70913" y="3227406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53%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74827" y="3444195"/>
            <a:ext cx="394554" cy="1801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300</a:t>
            </a:r>
          </a:p>
          <a:p>
            <a:pPr marL="0" marR="0">
              <a:lnSpc>
                <a:spcPts val="1210"/>
              </a:lnSpc>
              <a:spcBef>
                <a:spcPts val="1326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250</a:t>
            </a:r>
          </a:p>
          <a:p>
            <a:pPr marL="0" marR="0">
              <a:lnSpc>
                <a:spcPts val="1210"/>
              </a:lnSpc>
              <a:spcBef>
                <a:spcPts val="137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200</a:t>
            </a:r>
          </a:p>
          <a:p>
            <a:pPr marL="0" marR="0">
              <a:lnSpc>
                <a:spcPts val="1210"/>
              </a:lnSpc>
              <a:spcBef>
                <a:spcPts val="1323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150</a:t>
            </a:r>
          </a:p>
          <a:p>
            <a:pPr marL="0" marR="0">
              <a:lnSpc>
                <a:spcPts val="1210"/>
              </a:lnSpc>
              <a:spcBef>
                <a:spcPts val="137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100</a:t>
            </a:r>
          </a:p>
          <a:p>
            <a:pPr marL="80771" marR="0">
              <a:lnSpc>
                <a:spcPts val="1213"/>
              </a:lnSpc>
              <a:spcBef>
                <a:spcPts val="132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037196" y="3605489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406640" y="3756365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599808" y="4084390"/>
            <a:ext cx="414096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ANZ INSTITUTIONAL PRODUCT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COMPOSITION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638044" y="4188161"/>
            <a:ext cx="450070" cy="936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40%</a:t>
            </a:r>
          </a:p>
          <a:p>
            <a:pPr marL="0" marR="0">
              <a:lnSpc>
                <a:spcPts val="1210"/>
              </a:lnSpc>
              <a:spcBef>
                <a:spcPts val="4652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60%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691248" y="4348562"/>
            <a:ext cx="181142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EAD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(Sep-20): A$454.9b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70913" y="4691462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47%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187438" y="470581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887968" y="4744298"/>
            <a:ext cx="108403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803269" y="4834337"/>
            <a:ext cx="450069" cy="509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28%</a:t>
            </a:r>
          </a:p>
          <a:p>
            <a:pPr marL="0" marR="0">
              <a:lnSpc>
                <a:spcPts val="1210"/>
              </a:lnSpc>
              <a:spcBef>
                <a:spcPts val="129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72%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845807" y="4864948"/>
            <a:ext cx="473487" cy="391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66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0%</a:t>
            </a:r>
          </a:p>
          <a:p>
            <a:pPr marL="0" marR="0">
              <a:lnSpc>
                <a:spcPts val="977"/>
              </a:lnSpc>
              <a:spcBef>
                <a:spcPts val="82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930006" y="486710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887968" y="4917399"/>
            <a:ext cx="2088263" cy="85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Securities (e.g. Bonds)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Contingent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Liabilities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Commitments</a:t>
            </a:r>
          </a:p>
          <a:p>
            <a:pPr marL="0" marR="0">
              <a:lnSpc>
                <a:spcPts val="977"/>
              </a:lnSpc>
              <a:spcBef>
                <a:spcPts val="38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 Supply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Chain</a:t>
            </a:r>
          </a:p>
          <a:p>
            <a:pPr marL="0" marR="0">
              <a:lnSpc>
                <a:spcPts val="977"/>
              </a:lnSpc>
              <a:spcBef>
                <a:spcPts val="38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Derivatives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Money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Gold Bullion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165725" y="5258390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22%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776470" y="5328113"/>
            <a:ext cx="675530" cy="387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78%</a:t>
            </a:r>
          </a:p>
          <a:p>
            <a:pPr marL="161035" marR="0">
              <a:lnSpc>
                <a:spcPts val="1210"/>
              </a:lnSpc>
              <a:spcBef>
                <a:spcPts val="328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China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36371" y="5375992"/>
            <a:ext cx="2328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30528" y="5523515"/>
            <a:ext cx="1305362" cy="577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45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</a:p>
          <a:p>
            <a:pPr marL="0" marR="0">
              <a:lnSpc>
                <a:spcPts val="1210"/>
              </a:lnSpc>
              <a:spcBef>
                <a:spcPts val="182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Tenor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&lt; 1 Yr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594101" y="5523515"/>
            <a:ext cx="53584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APEA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819778" y="5523515"/>
            <a:ext cx="41722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Asia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821169" y="5509930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887968" y="5782726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930006" y="580589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178430" y="5909392"/>
            <a:ext cx="92328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Tenor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 Yr+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115556" y="591866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15060" y="6217676"/>
            <a:ext cx="375695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Country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defined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counterparty’s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Country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Incorporation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15060" y="6339596"/>
            <a:ext cx="11012403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EAD excludes amounts for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‘Securitisation’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‘Other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Assets’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Basel classes.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Data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 Post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CRM basis,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of credit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mitigation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such as guarantees,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derivatives,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netting</a:t>
            </a:r>
            <a:r>
              <a:rPr sz="8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collateral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~90%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Institutional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“Property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Services”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entities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incorporated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either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 or New</a:t>
            </a:r>
            <a:r>
              <a:rPr sz="8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Zealand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comprised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47 different industries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 none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comprising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2.1% 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Institutional</a:t>
            </a:r>
            <a:r>
              <a:rPr sz="800" spc="5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APEA: Asia, Pacific, Europe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America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87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824085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ANZ ASIAN INSTITUTIONAL</a:t>
            </a:r>
            <a:r>
              <a:rPr sz="1400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(COUNTRY</a:t>
            </a:r>
            <a:r>
              <a:rPr sz="1400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400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INCORPORATION</a:t>
            </a:r>
            <a:r>
              <a:rPr sz="1400" spc="-15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288209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COUNTRY OF INCORPORATION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13525" y="1744796"/>
            <a:ext cx="3256892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ANZ ASIA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INDUSTRY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COMPOSITION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44782"/>
            <a:ext cx="16044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EAD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(Sep-20): A$99b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3037"/>
            <a:ext cx="160416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EAD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(Sep-20): A$99b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21638" y="238476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08705" y="2373589"/>
            <a:ext cx="4422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China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60892" y="2386289"/>
            <a:ext cx="2250619" cy="854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(Banks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Central Banks)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Basic Material Wholesaling</a:t>
            </a:r>
          </a:p>
          <a:p>
            <a:pPr marL="0" marR="0">
              <a:lnSpc>
                <a:spcPts val="977"/>
              </a:lnSpc>
              <a:spcBef>
                <a:spcPts val="38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Machinery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Equip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Mnfg</a:t>
            </a:r>
          </a:p>
          <a:p>
            <a:pPr marL="0" marR="0">
              <a:lnSpc>
                <a:spcPts val="977"/>
              </a:lnSpc>
              <a:spcBef>
                <a:spcPts val="38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Petroleum,Coal,Chem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Assoc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Prod Mnfg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Property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3358" y="249423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08705" y="2546690"/>
            <a:ext cx="44969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Japan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913753" y="2555782"/>
            <a:ext cx="473305" cy="59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628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</a:p>
          <a:p>
            <a:pPr marL="0" marR="0">
              <a:lnSpc>
                <a:spcPts val="977"/>
              </a:lnSpc>
              <a:spcBef>
                <a:spcPts val="239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108705" y="2719791"/>
            <a:ext cx="715530" cy="508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Singapore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Kong</a:t>
            </a:r>
          </a:p>
          <a:p>
            <a:pPr marL="0" marR="0">
              <a:lnSpc>
                <a:spcPts val="977"/>
              </a:lnSpc>
              <a:spcBef>
                <a:spcPts val="38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Taiwan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271648" y="2759415"/>
            <a:ext cx="413236" cy="434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  <a:p>
            <a:pPr marL="85090" marR="0">
              <a:lnSpc>
                <a:spcPts val="980"/>
              </a:lnSpc>
              <a:spcBef>
                <a:spcPts val="11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25666" y="3067263"/>
            <a:ext cx="340009" cy="293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3%</a:t>
            </a:r>
          </a:p>
          <a:p>
            <a:pPr marL="12191" marR="0">
              <a:lnSpc>
                <a:spcPts val="977"/>
              </a:lnSpc>
              <a:spcBef>
                <a:spcPts val="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21715" y="310625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27%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108705" y="3238840"/>
            <a:ext cx="789408" cy="335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South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Korea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India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037321" y="324798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58%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660892" y="3251667"/>
            <a:ext cx="1821528" cy="508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Communication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Services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Finance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 Insurance</a:t>
            </a:r>
          </a:p>
          <a:p>
            <a:pPr marL="0" marR="0">
              <a:lnSpc>
                <a:spcPts val="977"/>
              </a:lnSpc>
              <a:spcBef>
                <a:spcPts val="38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161667" y="3264494"/>
            <a:ext cx="490505" cy="446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68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4%</a:t>
            </a:r>
          </a:p>
          <a:p>
            <a:pPr marL="99948" marR="0">
              <a:lnSpc>
                <a:spcPts val="977"/>
              </a:lnSpc>
              <a:spcBef>
                <a:spcPts val="12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  <a:p>
            <a:pPr marL="0" marR="0">
              <a:lnSpc>
                <a:spcPts val="977"/>
              </a:lnSpc>
              <a:spcBef>
                <a:spcPts val="11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81800" y="3338483"/>
            <a:ext cx="564291" cy="473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  <a:p>
            <a:pPr marL="88138" marR="0">
              <a:lnSpc>
                <a:spcPts val="977"/>
              </a:lnSpc>
              <a:spcBef>
                <a:spcPts val="24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  <a:p>
            <a:pPr marL="236473" marR="0">
              <a:lnSpc>
                <a:spcPts val="977"/>
              </a:lnSpc>
              <a:spcBef>
                <a:spcPts val="24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108705" y="3585169"/>
            <a:ext cx="654014" cy="335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Indonesia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607819" y="3813971"/>
            <a:ext cx="393678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70890" y="4094804"/>
            <a:ext cx="243962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ANZ CHINA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COMPOSITION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599808" y="4084771"/>
            <a:ext cx="317627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ANZ ASIA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PRODUCT COMPOSITION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43432" y="4302842"/>
            <a:ext cx="160411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EAD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(Sep-20): A$22b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691248" y="4312875"/>
            <a:ext cx="160416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EAD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(Sep-20): A$99b</a:t>
            </a:r>
            <a:r>
              <a:rPr sz="1000" baseline="30000" dirty="0">
                <a:solidFill>
                  <a:srgbClr val="004165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869945" y="4450801"/>
            <a:ext cx="2989219" cy="711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EAD: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43% (A$9.3b)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EAD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booked onshore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China</a:t>
            </a:r>
          </a:p>
          <a:p>
            <a:pPr marL="0" marR="0">
              <a:lnSpc>
                <a:spcPts val="980"/>
              </a:lnSpc>
              <a:spcBef>
                <a:spcPts val="41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TENOR: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90% of EAD has a tenor less 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</a:p>
          <a:p>
            <a:pPr marL="0" marR="0">
              <a:lnSpc>
                <a:spcPts val="977"/>
              </a:lnSpc>
              <a:spcBef>
                <a:spcPts val="46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PROFILE: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China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exposure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stronger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</a:p>
          <a:p>
            <a:pPr marL="0" marR="0">
              <a:lnSpc>
                <a:spcPts val="977"/>
              </a:lnSpc>
              <a:spcBef>
                <a:spcPts val="41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compared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479803" y="4620304"/>
            <a:ext cx="335220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8%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06119" y="4732699"/>
            <a:ext cx="502284" cy="342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0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</a:p>
          <a:p>
            <a:pPr marL="0" marR="0">
              <a:lnSpc>
                <a:spcPts val="1112"/>
              </a:lnSpc>
              <a:spcBef>
                <a:spcPts val="174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8%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662669" y="4729947"/>
            <a:ext cx="108403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954646" y="483510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849489" y="484907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24%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662669" y="4903048"/>
            <a:ext cx="2088264" cy="854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Securities (e.g. Bonds)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Contingent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Liabilities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Commitments</a:t>
            </a:r>
          </a:p>
          <a:p>
            <a:pPr marL="0" marR="0">
              <a:lnSpc>
                <a:spcPts val="980"/>
              </a:lnSpc>
              <a:spcBef>
                <a:spcPts val="38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Trade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 Supply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Chain</a:t>
            </a:r>
          </a:p>
          <a:p>
            <a:pPr marL="0" marR="0">
              <a:lnSpc>
                <a:spcPts val="977"/>
              </a:lnSpc>
              <a:spcBef>
                <a:spcPts val="38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Derivatives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Money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Gold Bullion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869945" y="5182575"/>
            <a:ext cx="2798246" cy="345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INDUSTRY: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~84% of finance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exposure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China’s</a:t>
            </a:r>
          </a:p>
          <a:p>
            <a:pPr marL="0" marR="0">
              <a:lnSpc>
                <a:spcPts val="977"/>
              </a:lnSpc>
              <a:spcBef>
                <a:spcPts val="41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central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its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Top 5 largest banks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731254" y="5273126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57986" y="5334679"/>
            <a:ext cx="405569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14%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869945" y="5548335"/>
            <a:ext cx="2854313" cy="52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PRODUCTS: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‘Derivatives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Money Market Loans’ and</a:t>
            </a:r>
          </a:p>
          <a:p>
            <a:pPr marL="0" marR="0">
              <a:lnSpc>
                <a:spcPts val="977"/>
              </a:lnSpc>
              <a:spcBef>
                <a:spcPts val="41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‘Trade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Supply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Chain’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makes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~60%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total</a:t>
            </a:r>
          </a:p>
          <a:p>
            <a:pPr marL="0" marR="0">
              <a:lnSpc>
                <a:spcPts val="977"/>
              </a:lnSpc>
              <a:spcBef>
                <a:spcPts val="46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exposures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(Largely short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dated tenor)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997697" y="560289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172970" y="5622740"/>
            <a:ext cx="405569" cy="17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67%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858634" y="572298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662669" y="5768401"/>
            <a:ext cx="44202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763002" y="5945794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420356" y="605552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966825" y="6213876"/>
            <a:ext cx="515661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47678"/>
                </a:solidFill>
                <a:latin typeface="Arial"/>
                <a:cs typeface="Arial"/>
              </a:rPr>
              <a:t>Finance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654429" y="6213876"/>
            <a:ext cx="799449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47678"/>
                </a:solidFill>
                <a:latin typeface="Arial"/>
                <a:cs typeface="Arial"/>
              </a:rPr>
              <a:t>Manufacturing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597530" y="6213876"/>
            <a:ext cx="922105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47678"/>
                </a:solidFill>
                <a:latin typeface="Arial"/>
                <a:cs typeface="Arial"/>
              </a:rPr>
              <a:t>Wholesale</a:t>
            </a:r>
            <a:r>
              <a:rPr sz="800" spc="-20" dirty="0">
                <a:solidFill>
                  <a:srgbClr val="74767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747678"/>
                </a:solidFill>
                <a:latin typeface="Arial"/>
                <a:cs typeface="Arial"/>
              </a:rPr>
              <a:t>Trade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664584" y="6213876"/>
            <a:ext cx="1070979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47678"/>
                </a:solidFill>
                <a:latin typeface="Arial"/>
                <a:cs typeface="Arial"/>
              </a:rPr>
              <a:t>Transport</a:t>
            </a:r>
            <a:r>
              <a:rPr sz="800" spc="10" dirty="0">
                <a:solidFill>
                  <a:srgbClr val="74767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747678"/>
                </a:solidFill>
                <a:latin typeface="Arial"/>
                <a:cs typeface="Arial"/>
              </a:rPr>
              <a:t>&amp;</a:t>
            </a:r>
            <a:r>
              <a:rPr sz="800" spc="10" dirty="0">
                <a:solidFill>
                  <a:srgbClr val="74767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747678"/>
                </a:solidFill>
                <a:latin typeface="Arial"/>
                <a:cs typeface="Arial"/>
              </a:rPr>
              <a:t>Storage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880736" y="6213876"/>
            <a:ext cx="407769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47678"/>
                </a:solidFill>
                <a:latin typeface="Arial"/>
                <a:cs typeface="Arial"/>
              </a:rPr>
              <a:t>Other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42823" y="6476146"/>
            <a:ext cx="10620653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Country 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defined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counterparty’s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Country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Incorporation</a:t>
            </a:r>
            <a:r>
              <a:rPr sz="800" spc="26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 Data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provided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at</a:t>
            </a:r>
            <a:r>
              <a:rPr sz="800" spc="27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Sep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-20 on a Post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CRM basis,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credit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risk mitigation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such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guarantees,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derivatives,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netting</a:t>
            </a:r>
            <a:r>
              <a:rPr sz="8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collateral. Position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Basel Asset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Class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‘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Securitisation’, ‘Other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Assets’,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‘Retail’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manual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adjustments</a:t>
            </a:r>
            <a:r>
              <a:rPr sz="800" spc="28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“Other”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within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industry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comprised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42 different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industries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34" dirty="0">
                <a:solidFill>
                  <a:srgbClr val="595A5B"/>
                </a:solidFill>
                <a:latin typeface="Verdana"/>
                <a:cs typeface="Verdana"/>
              </a:rPr>
              <a:t>n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comprising more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2.5% of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Asian Institutional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portfolio;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 product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category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predominantly exposure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due from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financial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901162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SUPPORTING</a:t>
            </a:r>
            <a:r>
              <a:rPr sz="2000" b="1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CUSTOMERS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44796"/>
            <a:ext cx="246426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INSTITUTIONAL</a:t>
            </a:r>
            <a:r>
              <a:rPr sz="1200" b="1" spc="-36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LENDING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29069" y="1744796"/>
            <a:ext cx="437532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AUSTRALIA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HOME LOAN REPAYMENT DEFERRALS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823" y="2044782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20509" y="2053037"/>
            <a:ext cx="11968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  <a:r>
              <a:rPr sz="1000" spc="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(000s)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99409" y="2462928"/>
            <a:ext cx="44455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190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73138" y="2462928"/>
            <a:ext cx="347016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95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95259" y="2729300"/>
            <a:ext cx="2740100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79%</a:t>
            </a:r>
            <a:r>
              <a:rPr sz="12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returning</a:t>
            </a:r>
            <a:r>
              <a:rPr sz="12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 full</a:t>
            </a:r>
            <a:r>
              <a:rPr sz="12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payments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02179" y="2814263"/>
            <a:ext cx="44435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162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447922" y="2882335"/>
            <a:ext cx="346823" cy="653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48</a:t>
            </a:r>
          </a:p>
          <a:p>
            <a:pPr marL="0" marR="0">
              <a:lnSpc>
                <a:spcPts val="1458"/>
              </a:lnSpc>
              <a:spcBef>
                <a:spcPts val="1882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96384" y="2868238"/>
            <a:ext cx="44435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158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03401" y="2945962"/>
            <a:ext cx="444359" cy="510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152</a:t>
            </a:r>
          </a:p>
          <a:p>
            <a:pPr marL="49377" marR="0">
              <a:lnSpc>
                <a:spcPts val="1458"/>
              </a:lnSpc>
              <a:spcBef>
                <a:spcPts val="754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250313" y="3149924"/>
            <a:ext cx="346823" cy="559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34</a:t>
            </a:r>
          </a:p>
          <a:p>
            <a:pPr marL="0" marR="0">
              <a:lnSpc>
                <a:spcPts val="1458"/>
              </a:lnSpc>
              <a:spcBef>
                <a:spcPts val="114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645405" y="3191401"/>
            <a:ext cx="347016" cy="5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32</a:t>
            </a:r>
          </a:p>
          <a:p>
            <a:pPr marL="0" marR="0">
              <a:lnSpc>
                <a:spcPts val="1458"/>
              </a:lnSpc>
              <a:spcBef>
                <a:spcPts val="84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795259" y="3216980"/>
            <a:ext cx="3295661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20%</a:t>
            </a:r>
            <a:r>
              <a:rPr sz="12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595A5B"/>
                </a:solidFill>
                <a:latin typeface="Verdana"/>
                <a:cs typeface="Verdana"/>
              </a:rPr>
              <a:t>have</a:t>
            </a:r>
            <a:r>
              <a:rPr sz="12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requested a further</a:t>
            </a:r>
            <a:r>
              <a:rPr sz="12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073138" y="3274892"/>
            <a:ext cx="347016" cy="1423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55</a:t>
            </a:r>
          </a:p>
          <a:p>
            <a:pPr marL="0" marR="0">
              <a:lnSpc>
                <a:spcPts val="1461"/>
              </a:lnSpc>
              <a:spcBef>
                <a:spcPts val="794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40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52779" y="3510223"/>
            <a:ext cx="34682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95259" y="3704660"/>
            <a:ext cx="3618438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1%</a:t>
            </a:r>
            <a:r>
              <a:rPr sz="12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restructured or transferred to</a:t>
            </a:r>
            <a:r>
              <a:rPr sz="12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hardship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399409" y="4212152"/>
            <a:ext cx="44435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122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597019" y="4277303"/>
            <a:ext cx="44435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111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04316" y="4303211"/>
            <a:ext cx="44435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107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201926" y="4293178"/>
            <a:ext cx="44435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109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74471" y="5122816"/>
            <a:ext cx="70148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070226" y="5122816"/>
            <a:ext cx="706402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270503" y="5122816"/>
            <a:ext cx="70148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464430" y="5122816"/>
            <a:ext cx="838834" cy="7348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  <a:p>
            <a:pPr marL="82930" marR="0">
              <a:lnSpc>
                <a:spcPts val="1458"/>
              </a:lnSpc>
              <a:spcBef>
                <a:spcPts val="2516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Markets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356603" y="5122816"/>
            <a:ext cx="1727760" cy="40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  <a:r>
              <a:rPr sz="12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to 15 Oct-20</a:t>
            </a:r>
          </a:p>
          <a:p>
            <a:pPr marL="269748" marR="0">
              <a:lnSpc>
                <a:spcPts val="1443"/>
              </a:lnSpc>
              <a:spcBef>
                <a:spcPts val="0"/>
              </a:spcBef>
              <a:spcAft>
                <a:spcPts val="0"/>
              </a:spcAft>
            </a:pPr>
            <a:r>
              <a:rPr sz="1200" spc="-25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2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76300" y="5634323"/>
            <a:ext cx="154437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Corporate Finance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637154" y="5634323"/>
            <a:ext cx="169179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spc="-15" dirty="0">
                <a:solidFill>
                  <a:srgbClr val="595A5B"/>
                </a:solidFill>
                <a:latin typeface="Verdana"/>
                <a:cs typeface="Verdana"/>
              </a:rPr>
              <a:t>Transaction</a:t>
            </a:r>
            <a:r>
              <a:rPr sz="12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519039" y="5634323"/>
            <a:ext cx="66407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Others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854317" y="5634323"/>
            <a:ext cx="230380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Expired or advised</a:t>
            </a:r>
            <a:r>
              <a:rPr sz="12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intention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375647" y="5634323"/>
            <a:ext cx="179838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Still</a:t>
            </a:r>
            <a:r>
              <a:rPr sz="12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on initial</a:t>
            </a:r>
            <a:r>
              <a:rPr sz="12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42823" y="6476146"/>
            <a:ext cx="397704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Loans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Advances,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prior periods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FX adjusted,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&lt;$0.5b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2042902" y="660020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2986509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5681647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AUSTRALIAN COMMERCIAL</a:t>
            </a:r>
            <a:r>
              <a:rPr sz="1400" spc="-5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BANKING</a:t>
            </a:r>
            <a:r>
              <a:rPr sz="1400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  <a:r>
              <a:rPr sz="1400" spc="-196" baseline="3000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DYNAMICS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191646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PROVISION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CHARGE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4316578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BOOK COMPOSITION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(NET LOANS &amp; ADVANCES)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34495"/>
            <a:ext cx="35620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5196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77456" y="2300691"/>
            <a:ext cx="384771" cy="415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57.1</a:t>
            </a:r>
          </a:p>
          <a:p>
            <a:pPr marL="33273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2.0</a:t>
            </a:r>
          </a:p>
          <a:p>
            <a:pPr marL="0" marR="0">
              <a:lnSpc>
                <a:spcPts val="977"/>
              </a:lnSpc>
              <a:spcBef>
                <a:spcPts val="5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14.3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61604" y="2300691"/>
            <a:ext cx="386040" cy="4134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57.1</a:t>
            </a:r>
          </a:p>
          <a:p>
            <a:pPr marL="33527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2.0</a:t>
            </a:r>
          </a:p>
          <a:p>
            <a:pPr marL="1269" marR="0">
              <a:lnSpc>
                <a:spcPts val="977"/>
              </a:lnSpc>
              <a:spcBef>
                <a:spcPts val="8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13.8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447910" y="2300691"/>
            <a:ext cx="384771" cy="411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57.1</a:t>
            </a:r>
          </a:p>
          <a:p>
            <a:pPr marL="33146" marR="0">
              <a:lnSpc>
                <a:spcPts val="977"/>
              </a:lnSpc>
              <a:spcBef>
                <a:spcPts val="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2.3</a:t>
            </a:r>
          </a:p>
          <a:p>
            <a:pPr marL="0" marR="0">
              <a:lnSpc>
                <a:spcPts val="97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13.0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632313" y="2300691"/>
            <a:ext cx="385842" cy="407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57.1</a:t>
            </a:r>
          </a:p>
          <a:p>
            <a:pPr marL="33273" marR="0">
              <a:lnSpc>
                <a:spcPts val="977"/>
              </a:lnSpc>
              <a:spcBef>
                <a:spcPts val="2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2.5</a:t>
            </a:r>
          </a:p>
          <a:p>
            <a:pPr marL="889" marR="0">
              <a:lnSpc>
                <a:spcPts val="93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12.3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656710" y="247684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938395" y="252929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25016" y="2834091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77456" y="3000536"/>
            <a:ext cx="38497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40.8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262873" y="2995635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41.3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447910" y="2993222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41.8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633202" y="2987761"/>
            <a:ext cx="38477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42.3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375026" y="304961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656710" y="3059643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93317" y="3069422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155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938395" y="3114201"/>
            <a:ext cx="348572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385695" y="3310468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-15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009510" y="342451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192389" y="3424514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380219" y="3424514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562843" y="3424514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53998" y="34659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335402" y="3465916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618229" y="3465916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899659" y="3465916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86079" y="3658321"/>
            <a:ext cx="114415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Collective Provision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073529" y="3658321"/>
            <a:ext cx="115794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Individual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Provision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835140" y="3658321"/>
            <a:ext cx="89082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868666" y="3658321"/>
            <a:ext cx="121236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Small 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224771" y="3658321"/>
            <a:ext cx="79790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Private Bank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51383" y="3974662"/>
            <a:ext cx="257849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90+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DAY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DELINQUENCIES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2,3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529069" y="3976567"/>
            <a:ext cx="181220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SECURITY PROFILE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73328" y="4266774"/>
            <a:ext cx="358021" cy="342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94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  <a:p>
            <a:pPr marL="0" marR="0">
              <a:lnSpc>
                <a:spcPts val="977"/>
              </a:lnSpc>
              <a:spcBef>
                <a:spcPts val="211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5.0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305802" y="434412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260333" y="4337644"/>
            <a:ext cx="559465" cy="356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64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  <a:p>
            <a:pPr marL="0" marR="0">
              <a:lnSpc>
                <a:spcPts val="977"/>
              </a:lnSpc>
              <a:spcBef>
                <a:spcPts val="54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676510" y="4333072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862436" y="4333072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910451" y="4423623"/>
            <a:ext cx="557942" cy="282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  <a:p>
            <a:pPr marL="164592" marR="0">
              <a:lnSpc>
                <a:spcPts val="95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096757" y="4412320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9280906" y="4401398"/>
            <a:ext cx="557941" cy="28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  <a:p>
            <a:pPr marL="164591" marR="0">
              <a:lnSpc>
                <a:spcPts val="93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467085" y="4394921"/>
            <a:ext cx="32781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613770" y="4510237"/>
            <a:ext cx="424389" cy="1193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1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14%</a:t>
            </a:r>
          </a:p>
          <a:p>
            <a:pPr marL="17018" marR="0">
              <a:lnSpc>
                <a:spcPts val="977"/>
              </a:lnSpc>
              <a:spcBef>
                <a:spcPts val="302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75%</a:t>
            </a:r>
          </a:p>
          <a:p>
            <a:pPr marL="0" marR="0">
              <a:lnSpc>
                <a:spcPts val="977"/>
              </a:lnSpc>
              <a:spcBef>
                <a:spcPts val="31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73328" y="4647397"/>
            <a:ext cx="319870" cy="962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4.0</a:t>
            </a:r>
          </a:p>
          <a:p>
            <a:pPr marL="0" marR="0">
              <a:lnSpc>
                <a:spcPts val="980"/>
              </a:lnSpc>
              <a:spcBef>
                <a:spcPts val="594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3.0</a:t>
            </a:r>
          </a:p>
          <a:p>
            <a:pPr marL="0" marR="0">
              <a:lnSpc>
                <a:spcPts val="977"/>
              </a:lnSpc>
              <a:spcBef>
                <a:spcPts val="549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2.0</a:t>
            </a:r>
          </a:p>
          <a:p>
            <a:pPr marL="0" marR="0">
              <a:lnSpc>
                <a:spcPts val="977"/>
              </a:lnSpc>
              <a:spcBef>
                <a:spcPts val="596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1.0</a:t>
            </a:r>
          </a:p>
          <a:p>
            <a:pPr marL="0" marR="0">
              <a:lnSpc>
                <a:spcPts val="977"/>
              </a:lnSpc>
              <a:spcBef>
                <a:spcPts val="599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075043" y="503449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72%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260333" y="5030175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73%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445497" y="5022503"/>
            <a:ext cx="393677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74%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131722" y="5541324"/>
            <a:ext cx="393814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016251" y="55413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901950" y="55413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788028" y="55413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672329" y="5541324"/>
            <a:ext cx="39409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558282" y="5541324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057390" y="554132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243316" y="554132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427718" y="5541324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6828790" y="5828751"/>
            <a:ext cx="89022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Fully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Secured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859268" y="5828751"/>
            <a:ext cx="101715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Partially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Secured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016618" y="5828751"/>
            <a:ext cx="69160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Unsecured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9848722" y="5828751"/>
            <a:ext cx="53792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Others</a:t>
            </a:r>
            <a:r>
              <a:rPr sz="800" baseline="29999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899464" y="6030224"/>
            <a:ext cx="7112862" cy="52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made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three segments: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Small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 Banking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(SBB), 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(BB) and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Private Bank (PB)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Delinquencies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Non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Performing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and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calculated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 missed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payment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amortising and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  <a:p>
            <a:pPr marL="0" marR="0">
              <a:lnSpc>
                <a:spcPts val="9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Commercial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90+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rate calculated on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Business Banking,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Small Business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Banking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Special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Distribution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Fully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Secured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 market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value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basis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99464" y="6518209"/>
            <a:ext cx="35745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secured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cash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or via sovereign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backing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89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5686" y="1790951"/>
            <a:ext cx="4177526" cy="1274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4621" marR="0">
              <a:lnSpc>
                <a:spcPts val="5126"/>
              </a:lnSpc>
              <a:spcBef>
                <a:spcPts val="0"/>
              </a:spcBef>
              <a:spcAft>
                <a:spcPts val="0"/>
              </a:spcAft>
            </a:pPr>
            <a:r>
              <a:rPr sz="4200" b="1" dirty="0">
                <a:solidFill>
                  <a:srgbClr val="007DBA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4643"/>
              </a:lnSpc>
              <a:spcBef>
                <a:spcPts val="50"/>
              </a:spcBef>
              <a:spcAft>
                <a:spcPts val="0"/>
              </a:spcAft>
            </a:pPr>
            <a:r>
              <a:rPr sz="3800" spc="93" dirty="0">
                <a:solidFill>
                  <a:srgbClr val="004165"/>
                </a:solidFill>
                <a:latin typeface="Calibri"/>
                <a:cs typeface="Calibri"/>
              </a:rPr>
              <a:t>FULL</a:t>
            </a:r>
            <a:r>
              <a:rPr sz="3800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80" dirty="0">
                <a:solidFill>
                  <a:srgbClr val="004165"/>
                </a:solidFill>
                <a:latin typeface="Calibri"/>
                <a:cs typeface="Calibri"/>
              </a:rPr>
              <a:t>YEAR</a:t>
            </a:r>
            <a:r>
              <a:rPr sz="3800" spc="124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3800" spc="33" dirty="0">
                <a:solidFill>
                  <a:srgbClr val="004165"/>
                </a:solidFill>
                <a:latin typeface="Calibri"/>
                <a:cs typeface="Calibri"/>
              </a:rPr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2448" y="4336305"/>
            <a:ext cx="3143829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spc="82" dirty="0">
                <a:solidFill>
                  <a:srgbClr val="004165"/>
                </a:solidFill>
                <a:latin typeface="Calibri"/>
                <a:cs typeface="Calibri"/>
              </a:rPr>
              <a:t>INVESTOR</a:t>
            </a:r>
            <a:r>
              <a:rPr sz="1800" b="1" spc="123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94" dirty="0">
                <a:solidFill>
                  <a:srgbClr val="004165"/>
                </a:solidFill>
                <a:latin typeface="Calibri"/>
                <a:cs typeface="Calibri"/>
              </a:rPr>
              <a:t>DISCUSSION</a:t>
            </a:r>
            <a:r>
              <a:rPr sz="1800" b="1" spc="120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b="1" spc="46" dirty="0">
                <a:solidFill>
                  <a:srgbClr val="004165"/>
                </a:solidFill>
                <a:latin typeface="Calibri"/>
                <a:cs typeface="Calibri"/>
              </a:rPr>
              <a:t>PACK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3405" y="4621293"/>
            <a:ext cx="2354298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93" dirty="0">
                <a:solidFill>
                  <a:srgbClr val="004165"/>
                </a:solidFill>
                <a:latin typeface="Calibri"/>
                <a:cs typeface="Calibri"/>
              </a:rPr>
              <a:t>HOUSING</a:t>
            </a:r>
            <a:r>
              <a:rPr sz="1800" spc="125" dirty="0">
                <a:solidFill>
                  <a:srgbClr val="004165"/>
                </a:solidFill>
                <a:latin typeface="Calibri"/>
                <a:cs typeface="Calibri"/>
              </a:rPr>
              <a:t> </a:t>
            </a:r>
            <a:r>
              <a:rPr sz="1800" spc="88" dirty="0">
                <a:solidFill>
                  <a:srgbClr val="004165"/>
                </a:solidFill>
                <a:latin typeface="Calibri"/>
                <a:cs typeface="Calibri"/>
              </a:rPr>
              <a:t>PORTFOLIO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9121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HOME</a:t>
            </a:r>
            <a:r>
              <a:rPr sz="2000" b="1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8416666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OVERVIEW (UNLESS</a:t>
            </a:r>
            <a:r>
              <a:rPr sz="1400" spc="-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OTHERWISE 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STATED</a:t>
            </a:r>
            <a:r>
              <a:rPr sz="1400" spc="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METRICS</a:t>
            </a:r>
            <a:r>
              <a:rPr sz="1400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ARE BASED ON BALANCES)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4465" y="1540973"/>
            <a:ext cx="825976" cy="454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Portfolio</a:t>
            </a:r>
            <a:r>
              <a:rPr sz="1000" b="1" baseline="300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  <a:p>
            <a:pPr marL="230124" marR="0">
              <a:lnSpc>
                <a:spcPts val="1213"/>
              </a:lnSpc>
              <a:spcBef>
                <a:spcPts val="856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84750" y="1540973"/>
            <a:ext cx="777208" cy="454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853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Flow</a:t>
            </a:r>
            <a:r>
              <a:rPr sz="1000" b="1" baseline="300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1213"/>
              </a:lnSpc>
              <a:spcBef>
                <a:spcPts val="856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86493" y="1528781"/>
            <a:ext cx="826103" cy="459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Portfolio</a:t>
            </a:r>
            <a:r>
              <a:rPr sz="1000" b="1" baseline="300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  <a:p>
            <a:pPr marL="248157" marR="0">
              <a:lnSpc>
                <a:spcPts val="1210"/>
              </a:lnSpc>
              <a:spcBef>
                <a:spcPts val="896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64510" y="1803430"/>
            <a:ext cx="50858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44670" y="1803430"/>
            <a:ext cx="50858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625084" y="1803430"/>
            <a:ext cx="508582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25356" y="1796370"/>
            <a:ext cx="576922" cy="1746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4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FY18</a:t>
            </a:r>
          </a:p>
          <a:p>
            <a:pPr marL="126491" marR="0">
              <a:lnSpc>
                <a:spcPts val="1210"/>
              </a:lnSpc>
              <a:spcBef>
                <a:spcPts val="12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67%</a:t>
            </a:r>
          </a:p>
          <a:p>
            <a:pPr marL="126491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55%</a:t>
            </a:r>
          </a:p>
          <a:p>
            <a:pPr marL="126491" marR="0">
              <a:lnSpc>
                <a:spcPts val="1210"/>
              </a:lnSpc>
              <a:spcBef>
                <a:spcPts val="124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50%</a:t>
            </a:r>
          </a:p>
          <a:p>
            <a:pPr marL="0" marR="0">
              <a:lnSpc>
                <a:spcPts val="1210"/>
              </a:lnSpc>
              <a:spcBef>
                <a:spcPts val="129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15.5%</a:t>
            </a:r>
          </a:p>
          <a:p>
            <a:pPr marL="208787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n/a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674731" y="1796370"/>
            <a:ext cx="507726" cy="1434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FY20</a:t>
            </a:r>
          </a:p>
          <a:p>
            <a:pPr marL="57276" marR="0">
              <a:lnSpc>
                <a:spcPts val="1210"/>
              </a:lnSpc>
              <a:spcBef>
                <a:spcPts val="120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69%</a:t>
            </a:r>
          </a:p>
          <a:p>
            <a:pPr marL="57276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56%</a:t>
            </a:r>
          </a:p>
          <a:p>
            <a:pPr marL="57276" marR="0">
              <a:lnSpc>
                <a:spcPts val="1210"/>
              </a:lnSpc>
              <a:spcBef>
                <a:spcPts val="124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50%</a:t>
            </a:r>
          </a:p>
          <a:p>
            <a:pPr marL="119506" marR="0">
              <a:lnSpc>
                <a:spcPts val="1210"/>
              </a:lnSpc>
              <a:spcBef>
                <a:spcPts val="129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n/a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5690" y="2048465"/>
            <a:ext cx="1592910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Number</a:t>
            </a:r>
            <a:r>
              <a:rPr sz="10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99632" y="2103710"/>
            <a:ext cx="2706028" cy="206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LVR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at Origination</a:t>
            </a:r>
            <a:r>
              <a:rPr sz="1000" spc="10" baseline="30000" dirty="0">
                <a:solidFill>
                  <a:srgbClr val="595A5B"/>
                </a:solidFill>
                <a:latin typeface="Verdana"/>
                <a:cs typeface="Verdana"/>
              </a:rPr>
              <a:t>7,8,9</a:t>
            </a:r>
          </a:p>
          <a:p>
            <a:pPr marL="0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Dynamic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LVR (excl. offset)</a:t>
            </a:r>
            <a:r>
              <a:rPr sz="1000" spc="11" baseline="30000" dirty="0">
                <a:solidFill>
                  <a:srgbClr val="595A5B"/>
                </a:solidFill>
                <a:latin typeface="Verdana"/>
                <a:cs typeface="Verdana"/>
              </a:rPr>
              <a:t>8,9,10</a:t>
            </a:r>
          </a:p>
          <a:p>
            <a:pPr marL="0" marR="0">
              <a:lnSpc>
                <a:spcPts val="1210"/>
              </a:lnSpc>
              <a:spcBef>
                <a:spcPts val="124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Dynamic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LVR (incl.</a:t>
            </a:r>
            <a:r>
              <a:rPr sz="10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offset)</a:t>
            </a:r>
            <a:r>
              <a:rPr sz="1000" spc="11" baseline="30000" dirty="0">
                <a:solidFill>
                  <a:srgbClr val="595A5B"/>
                </a:solidFill>
                <a:latin typeface="Verdana"/>
                <a:cs typeface="Verdana"/>
              </a:rPr>
              <a:t>8,9,10</a:t>
            </a:r>
          </a:p>
          <a:p>
            <a:pPr marL="0" marR="0">
              <a:lnSpc>
                <a:spcPts val="1210"/>
              </a:lnSpc>
              <a:spcBef>
                <a:spcPts val="129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  <a:r>
              <a:rPr sz="10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(MBS publication)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11</a:t>
            </a:r>
          </a:p>
          <a:p>
            <a:pPr marL="0" marR="0">
              <a:lnSpc>
                <a:spcPts val="1210"/>
              </a:lnSpc>
              <a:spcBef>
                <a:spcPts val="124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10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  <a:r>
              <a:rPr sz="10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(MADIS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publication)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11</a:t>
            </a:r>
          </a:p>
          <a:p>
            <a:pPr marL="0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Ahead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Repayments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  <a:p>
            <a:pPr marL="0" marR="0">
              <a:lnSpc>
                <a:spcPts val="1210"/>
              </a:lnSpc>
              <a:spcBef>
                <a:spcPts val="124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Offset</a:t>
            </a:r>
            <a:r>
              <a:rPr sz="10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Balances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091928" y="2103710"/>
            <a:ext cx="450070" cy="112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67%</a:t>
            </a:r>
          </a:p>
          <a:p>
            <a:pPr marL="0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57%</a:t>
            </a:r>
          </a:p>
          <a:p>
            <a:pPr marL="0" marR="0">
              <a:lnSpc>
                <a:spcPts val="1210"/>
              </a:lnSpc>
              <a:spcBef>
                <a:spcPts val="124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52%</a:t>
            </a:r>
          </a:p>
          <a:p>
            <a:pPr marL="62229" marR="0">
              <a:lnSpc>
                <a:spcPts val="1210"/>
              </a:lnSpc>
              <a:spcBef>
                <a:spcPts val="129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n/a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75482" y="2124665"/>
            <a:ext cx="59560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1,011k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656710" y="2124665"/>
            <a:ext cx="555226" cy="2053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344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983k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$265b</a:t>
            </a:r>
          </a:p>
          <a:p>
            <a:pPr marL="4572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$270k</a:t>
            </a:r>
          </a:p>
          <a:p>
            <a:pPr marL="105155" marR="0">
              <a:lnSpc>
                <a:spcPts val="1210"/>
              </a:lnSpc>
              <a:spcBef>
                <a:spcPts val="171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67%</a:t>
            </a:r>
          </a:p>
          <a:p>
            <a:pPr marL="105155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30%</a:t>
            </a:r>
          </a:p>
          <a:p>
            <a:pPr marL="185928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255642" y="2124665"/>
            <a:ext cx="59560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1,008k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941696" y="2124665"/>
            <a:ext cx="550654" cy="2053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908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119k</a:t>
            </a:r>
            <a:r>
              <a:rPr sz="1000" baseline="276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  <a:p>
            <a:pPr marL="7620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$40b</a:t>
            </a:r>
          </a:p>
          <a:p>
            <a:pPr marL="0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$378k</a:t>
            </a:r>
          </a:p>
          <a:p>
            <a:pPr marL="100584" marR="0">
              <a:lnSpc>
                <a:spcPts val="1210"/>
              </a:lnSpc>
              <a:spcBef>
                <a:spcPts val="171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73%</a:t>
            </a:r>
          </a:p>
          <a:p>
            <a:pPr marL="100584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26%</a:t>
            </a:r>
          </a:p>
          <a:p>
            <a:pPr marL="181356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607684" y="2124665"/>
            <a:ext cx="52364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170k</a:t>
            </a:r>
            <a:r>
              <a:rPr sz="1000" baseline="276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5690" y="2497156"/>
            <a:ext cx="840615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FUM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16630" y="2497156"/>
            <a:ext cx="555226" cy="1681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$272b</a:t>
            </a:r>
          </a:p>
          <a:p>
            <a:pPr marL="4572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$269k</a:t>
            </a:r>
          </a:p>
          <a:p>
            <a:pPr marL="105155" marR="0">
              <a:lnSpc>
                <a:spcPts val="1210"/>
              </a:lnSpc>
              <a:spcBef>
                <a:spcPts val="176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65%</a:t>
            </a:r>
          </a:p>
          <a:p>
            <a:pPr marL="105155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32%</a:t>
            </a:r>
          </a:p>
          <a:p>
            <a:pPr marL="185927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296790" y="2497156"/>
            <a:ext cx="555226" cy="1681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$275b</a:t>
            </a:r>
          </a:p>
          <a:p>
            <a:pPr marL="4572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$273k</a:t>
            </a:r>
          </a:p>
          <a:p>
            <a:pPr marL="105155" marR="0">
              <a:lnSpc>
                <a:spcPts val="1210"/>
              </a:lnSpc>
              <a:spcBef>
                <a:spcPts val="176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68%</a:t>
            </a:r>
          </a:p>
          <a:p>
            <a:pPr marL="105155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30%</a:t>
            </a:r>
          </a:p>
          <a:p>
            <a:pPr marL="185928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581777" y="2497156"/>
            <a:ext cx="550654" cy="1681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$61b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$391k</a:t>
            </a:r>
          </a:p>
          <a:p>
            <a:pPr marL="100583" marR="0">
              <a:lnSpc>
                <a:spcPts val="1210"/>
              </a:lnSpc>
              <a:spcBef>
                <a:spcPts val="176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70%</a:t>
            </a:r>
          </a:p>
          <a:p>
            <a:pPr marL="100583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29%</a:t>
            </a:r>
          </a:p>
          <a:p>
            <a:pPr marL="181355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75690" y="2869647"/>
            <a:ext cx="1427355" cy="936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10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Size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  <a:p>
            <a:pPr marL="0" marR="0">
              <a:lnSpc>
                <a:spcPts val="1210"/>
              </a:lnSpc>
              <a:spcBef>
                <a:spcPts val="171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Owner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Occupied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  <a:p>
            <a:pPr marL="0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Investor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965435" y="3351231"/>
            <a:ext cx="576563" cy="1127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14.3%</a:t>
            </a:r>
          </a:p>
          <a:p>
            <a:pPr marL="126492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76%</a:t>
            </a:r>
          </a:p>
          <a:p>
            <a:pPr marL="102107" marR="0">
              <a:lnSpc>
                <a:spcPts val="1210"/>
              </a:lnSpc>
              <a:spcBef>
                <a:spcPts val="124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$27b</a:t>
            </a:r>
          </a:p>
          <a:p>
            <a:pPr marL="207264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605516" y="3351231"/>
            <a:ext cx="576563" cy="1127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14.4%</a:t>
            </a:r>
          </a:p>
          <a:p>
            <a:pPr marL="126491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72%</a:t>
            </a:r>
          </a:p>
          <a:p>
            <a:pPr marL="102107" marR="0">
              <a:lnSpc>
                <a:spcPts val="1210"/>
              </a:lnSpc>
              <a:spcBef>
                <a:spcPts val="124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$33b</a:t>
            </a:r>
          </a:p>
          <a:p>
            <a:pPr marL="207264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427464" y="3663016"/>
            <a:ext cx="474454" cy="815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83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72%</a:t>
            </a:r>
          </a:p>
          <a:p>
            <a:pPr marL="0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$28b</a:t>
            </a:r>
          </a:p>
          <a:p>
            <a:pPr marL="105155" marR="0">
              <a:lnSpc>
                <a:spcPts val="1210"/>
              </a:lnSpc>
              <a:spcBef>
                <a:spcPts val="124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75690" y="3986739"/>
            <a:ext cx="2058291" cy="1681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Equity Line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Credit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Paying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Variable</a:t>
            </a:r>
            <a:r>
              <a:rPr sz="10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Rate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  <a:p>
            <a:pPr marL="0" marR="0">
              <a:lnSpc>
                <a:spcPts val="1210"/>
              </a:lnSpc>
              <a:spcBef>
                <a:spcPts val="176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Paying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Fixed Rate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1000" baseline="300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Paying</a:t>
            </a:r>
            <a:r>
              <a:rPr sz="10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1000" spc="7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Broker</a:t>
            </a:r>
            <a:r>
              <a:rPr sz="10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originated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199632" y="4286586"/>
            <a:ext cx="144511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First Home</a:t>
            </a:r>
            <a:r>
              <a:rPr sz="10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Buyer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121786" y="4359230"/>
            <a:ext cx="450069" cy="130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84%</a:t>
            </a:r>
          </a:p>
          <a:p>
            <a:pPr marL="0" marR="0">
              <a:lnSpc>
                <a:spcPts val="1210"/>
              </a:lnSpc>
              <a:spcBef>
                <a:spcPts val="171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16%</a:t>
            </a:r>
          </a:p>
          <a:p>
            <a:pPr marL="0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22%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52%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761866" y="4359230"/>
            <a:ext cx="450069" cy="130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84%</a:t>
            </a:r>
          </a:p>
          <a:p>
            <a:pPr marL="0" marR="0">
              <a:lnSpc>
                <a:spcPts val="1210"/>
              </a:lnSpc>
              <a:spcBef>
                <a:spcPts val="171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16%</a:t>
            </a:r>
          </a:p>
          <a:p>
            <a:pPr marL="0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15%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52%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401946" y="4359230"/>
            <a:ext cx="450069" cy="130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78%</a:t>
            </a:r>
          </a:p>
          <a:p>
            <a:pPr marL="0" marR="0">
              <a:lnSpc>
                <a:spcPts val="1210"/>
              </a:lnSpc>
              <a:spcBef>
                <a:spcPts val="171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22%</a:t>
            </a:r>
          </a:p>
          <a:p>
            <a:pPr marL="0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11%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53%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042280" y="4359230"/>
            <a:ext cx="450069" cy="130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78%</a:t>
            </a:r>
          </a:p>
          <a:p>
            <a:pPr marL="0" marR="0">
              <a:lnSpc>
                <a:spcPts val="1210"/>
              </a:lnSpc>
              <a:spcBef>
                <a:spcPts val="171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22%</a:t>
            </a:r>
          </a:p>
          <a:p>
            <a:pPr marL="0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11%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53%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682360" y="4359230"/>
            <a:ext cx="450069" cy="130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70%</a:t>
            </a:r>
          </a:p>
          <a:p>
            <a:pPr marL="0" marR="0">
              <a:lnSpc>
                <a:spcPts val="1210"/>
              </a:lnSpc>
              <a:spcBef>
                <a:spcPts val="1719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30%</a:t>
            </a:r>
          </a:p>
          <a:p>
            <a:pPr marL="0" marR="0">
              <a:lnSpc>
                <a:spcPts val="1210"/>
              </a:lnSpc>
              <a:spcBef>
                <a:spcPts val="177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14%</a:t>
            </a:r>
          </a:p>
          <a:p>
            <a:pPr marL="0" marR="0">
              <a:lnSpc>
                <a:spcPts val="1210"/>
              </a:lnSpc>
              <a:spcBef>
                <a:spcPts val="1722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57%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199632" y="4598192"/>
            <a:ext cx="979325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Low</a:t>
            </a:r>
            <a:r>
              <a:rPr sz="10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Doc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532619" y="4598192"/>
            <a:ext cx="369627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172700" y="4598192"/>
            <a:ext cx="369627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812780" y="4598192"/>
            <a:ext cx="369627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199632" y="4910537"/>
            <a:ext cx="8787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Loss</a:t>
            </a:r>
            <a:r>
              <a:rPr sz="10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Rate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325356" y="4910537"/>
            <a:ext cx="576561" cy="812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0.02%</a:t>
            </a:r>
          </a:p>
          <a:p>
            <a:pPr marL="126491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63%</a:t>
            </a:r>
          </a:p>
          <a:p>
            <a:pPr marL="126491" marR="0">
              <a:lnSpc>
                <a:spcPts val="1210"/>
              </a:lnSpc>
              <a:spcBef>
                <a:spcPts val="122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45%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965435" y="4910537"/>
            <a:ext cx="576562" cy="812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0.04%</a:t>
            </a:r>
          </a:p>
          <a:p>
            <a:pPr marL="126492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61%</a:t>
            </a:r>
          </a:p>
          <a:p>
            <a:pPr marL="126492" marR="0">
              <a:lnSpc>
                <a:spcPts val="1210"/>
              </a:lnSpc>
              <a:spcBef>
                <a:spcPts val="122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43%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605516" y="4910537"/>
            <a:ext cx="576561" cy="812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0.03%</a:t>
            </a:r>
          </a:p>
          <a:p>
            <a:pPr marL="126491" marR="0">
              <a:lnSpc>
                <a:spcPts val="1210"/>
              </a:lnSpc>
              <a:spcBef>
                <a:spcPts val="129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62%</a:t>
            </a:r>
          </a:p>
          <a:p>
            <a:pPr marL="126491" marR="0">
              <a:lnSpc>
                <a:spcPts val="1210"/>
              </a:lnSpc>
              <a:spcBef>
                <a:spcPts val="122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44%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199632" y="5222322"/>
            <a:ext cx="2599360" cy="500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Australia Geography</a:t>
            </a:r>
            <a:r>
              <a:rPr sz="10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1000" spc="15" baseline="30000" dirty="0">
                <a:solidFill>
                  <a:srgbClr val="595A5B"/>
                </a:solidFill>
                <a:latin typeface="Verdana"/>
                <a:cs typeface="Verdana"/>
              </a:rPr>
              <a:t>16,17</a:t>
            </a:r>
          </a:p>
          <a:p>
            <a:pPr marL="0" marR="0">
              <a:lnSpc>
                <a:spcPts val="1210"/>
              </a:lnSpc>
              <a:spcBef>
                <a:spcPts val="1221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% of</a:t>
            </a:r>
            <a:r>
              <a:rPr sz="10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Group</a:t>
            </a:r>
            <a:r>
              <a:rPr sz="10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Lending</a:t>
            </a:r>
            <a:r>
              <a:rPr sz="1000" spc="18" baseline="300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22629" y="5870582"/>
            <a:ext cx="10410797" cy="89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5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Home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(includes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Non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Performing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Loans,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Offset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balances)</a:t>
            </a:r>
            <a:r>
              <a:rPr sz="700" spc="29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YTD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unless noted</a:t>
            </a:r>
            <a:r>
              <a:rPr sz="700" spc="27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increases 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 existing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accounts and</a:t>
            </a:r>
            <a:r>
              <a:rPr sz="7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split</a:t>
            </a:r>
            <a:r>
              <a:rPr sz="7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(fixed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7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variable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components of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same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loan)</a:t>
            </a:r>
          </a:p>
          <a:p>
            <a:pPr marL="0" marR="0">
              <a:lnSpc>
                <a:spcPts val="840"/>
              </a:lnSpc>
              <a:spcBef>
                <a:spcPts val="5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  <a:r>
              <a:rPr sz="700" spc="2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Average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7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size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Flow excludes increases to</a:t>
            </a:r>
            <a:r>
              <a:rPr sz="7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existing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accounts 5.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 current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classification</a:t>
            </a:r>
            <a:r>
              <a:rPr sz="7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Investor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vs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Owner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Occupier</a:t>
            </a:r>
            <a:r>
              <a:rPr sz="7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ANZ’s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product category,</a:t>
            </a:r>
            <a:r>
              <a:rPr sz="7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determined at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origination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as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 advised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by the</a:t>
            </a:r>
            <a:r>
              <a:rPr sz="7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</a:p>
          <a:p>
            <a:pPr marL="0" marR="0">
              <a:lnSpc>
                <a:spcPts val="839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ongoing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precision</a:t>
            </a:r>
            <a:r>
              <a:rPr sz="7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relies</a:t>
            </a:r>
            <a:r>
              <a:rPr sz="7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primarily</a:t>
            </a:r>
            <a:r>
              <a:rPr sz="7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7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customer’s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obligation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advise</a:t>
            </a:r>
            <a:r>
              <a:rPr sz="7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any</a:t>
            </a:r>
            <a:r>
              <a:rPr sz="7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change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700" spc="5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circumstances.</a:t>
            </a:r>
            <a:r>
              <a:rPr sz="700" spc="30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6.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7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Manager</a:t>
            </a:r>
            <a:r>
              <a:rPr sz="7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700" spc="3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7.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Originated</a:t>
            </a:r>
            <a:r>
              <a:rPr sz="70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respective</a:t>
            </a:r>
            <a:r>
              <a:rPr sz="7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year</a:t>
            </a:r>
            <a:r>
              <a:rPr sz="700" spc="32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8.</a:t>
            </a:r>
            <a:r>
              <a:rPr sz="7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Unweighted</a:t>
            </a:r>
            <a:r>
              <a:rPr sz="7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7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7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#</a:t>
            </a:r>
            <a:r>
              <a:rPr sz="7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700" spc="3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9.</a:t>
            </a:r>
          </a:p>
          <a:p>
            <a:pPr marL="0" marR="0">
              <a:lnSpc>
                <a:spcPts val="839"/>
              </a:lnSpc>
              <a:spcBef>
                <a:spcPts val="5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Includes capitalised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LMI premiums</a:t>
            </a:r>
            <a:r>
              <a:rPr sz="700" spc="25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10. Valuations updated 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7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  <a:r>
              <a:rPr sz="7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where available. Includes Non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Performing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Loans and excludes accounts with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security guarantee and unknown</a:t>
            </a:r>
            <a:r>
              <a:rPr sz="7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DLVR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11. APRA Monthly ADI Statistics to Aug-</a:t>
            </a:r>
          </a:p>
          <a:p>
            <a:pPr marL="0" marR="0">
              <a:lnSpc>
                <a:spcPts val="839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  <a:r>
              <a:rPr sz="7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–</a:t>
            </a:r>
            <a:r>
              <a:rPr sz="7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Note</a:t>
            </a:r>
            <a:r>
              <a:rPr sz="7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APRA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changed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underlying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market</a:t>
            </a:r>
            <a:r>
              <a:rPr sz="7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  <a:r>
              <a:rPr sz="7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definition</a:t>
            </a:r>
            <a:r>
              <a:rPr sz="7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700" spc="6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Jul-19</a:t>
            </a:r>
            <a:r>
              <a:rPr sz="700" spc="5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12.</a:t>
            </a:r>
            <a:r>
              <a:rPr sz="7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%</a:t>
            </a:r>
            <a:r>
              <a:rPr sz="70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Owner</a:t>
            </a:r>
            <a:r>
              <a:rPr sz="70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Occupied</a:t>
            </a:r>
            <a:r>
              <a:rPr sz="700" spc="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7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7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that</a:t>
            </a:r>
            <a:r>
              <a:rPr sz="700" spc="4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have</a:t>
            </a:r>
            <a:r>
              <a:rPr sz="700" spc="5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any</a:t>
            </a:r>
            <a:r>
              <a:rPr sz="7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amount</a:t>
            </a:r>
            <a:r>
              <a:rPr sz="7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ahead</a:t>
            </a:r>
            <a:r>
              <a:rPr sz="70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repayments.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7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excess</a:t>
            </a:r>
            <a:r>
              <a:rPr sz="700" spc="4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repayments</a:t>
            </a:r>
            <a:r>
              <a:rPr sz="7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700" spc="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7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available</a:t>
            </a:r>
            <a:r>
              <a:rPr sz="7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Redraw</a:t>
            </a:r>
          </a:p>
          <a:p>
            <a:pPr marL="0" marR="0">
              <a:lnSpc>
                <a:spcPts val="839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7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Offset.</a:t>
            </a:r>
            <a:r>
              <a:rPr sz="700" spc="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Excludes</a:t>
            </a:r>
            <a:r>
              <a:rPr sz="7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  <a:r>
              <a:rPr sz="7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Manager</a:t>
            </a:r>
            <a:r>
              <a:rPr sz="7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Accounts.</a:t>
            </a:r>
            <a:r>
              <a:rPr sz="7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Includes</a:t>
            </a:r>
            <a:r>
              <a:rPr sz="700" spc="6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Non</a:t>
            </a:r>
            <a:r>
              <a:rPr sz="700" spc="7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Performing</a:t>
            </a:r>
            <a:r>
              <a:rPr sz="7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7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13.</a:t>
            </a:r>
            <a:r>
              <a:rPr sz="700" spc="6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Balances</a:t>
            </a:r>
            <a:r>
              <a:rPr sz="700" spc="5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Offset</a:t>
            </a:r>
            <a:r>
              <a:rPr sz="7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accounts</a:t>
            </a:r>
            <a:r>
              <a:rPr sz="7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connected</a:t>
            </a:r>
            <a:r>
              <a:rPr sz="7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7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existing</a:t>
            </a:r>
            <a:r>
              <a:rPr sz="700" spc="8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Instalment</a:t>
            </a:r>
            <a:r>
              <a:rPr sz="700" spc="6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700" spc="67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14.</a:t>
            </a:r>
            <a:r>
              <a:rPr sz="700" spc="6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Low</a:t>
            </a:r>
            <a:r>
              <a:rPr sz="700" spc="5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Doc</a:t>
            </a:r>
            <a:r>
              <a:rPr sz="700" spc="6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700" spc="7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comprised</a:t>
            </a:r>
            <a:r>
              <a:rPr sz="7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less</a:t>
            </a:r>
            <a:r>
              <a:rPr sz="7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700" spc="7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or</a:t>
            </a:r>
            <a:r>
              <a:rPr sz="700" spc="6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equal</a:t>
            </a:r>
            <a:r>
              <a:rPr sz="700" spc="5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11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7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60%</a:t>
            </a:r>
            <a:r>
              <a:rPr sz="700" spc="5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LVR</a:t>
            </a:r>
            <a:r>
              <a:rPr sz="700" spc="6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mortgages</a:t>
            </a:r>
          </a:p>
          <a:p>
            <a:pPr marL="0" marR="0">
              <a:lnSpc>
                <a:spcPts val="840"/>
              </a:lnSpc>
              <a:spcBef>
                <a:spcPts val="5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primarily</a:t>
            </a:r>
            <a:r>
              <a:rPr sz="7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  <a:r>
              <a:rPr sz="700" spc="49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self-employed</a:t>
            </a:r>
            <a:r>
              <a:rPr sz="7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without</a:t>
            </a:r>
            <a:r>
              <a:rPr sz="7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scheduled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PAYG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income.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However,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spc="-11" dirty="0">
                <a:solidFill>
                  <a:srgbClr val="595A5B"/>
                </a:solidFill>
                <a:latin typeface="Verdana"/>
                <a:cs typeface="Verdana"/>
              </a:rPr>
              <a:t>it</a:t>
            </a:r>
            <a:r>
              <a:rPr sz="700" spc="5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also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has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~0.1%</a:t>
            </a:r>
            <a:r>
              <a:rPr sz="700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5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less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7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or</a:t>
            </a:r>
            <a:r>
              <a:rPr sz="7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equal</a:t>
            </a:r>
            <a:r>
              <a:rPr sz="7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7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80%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LVR</a:t>
            </a:r>
            <a:r>
              <a:rPr sz="700" spc="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mortgages,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primarily</a:t>
            </a:r>
            <a:r>
              <a:rPr sz="7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booked</a:t>
            </a:r>
            <a:r>
              <a:rPr sz="7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pre-2008</a:t>
            </a:r>
            <a:r>
              <a:rPr sz="700" spc="3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15.</a:t>
            </a:r>
            <a:r>
              <a:rPr sz="7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Annualised</a:t>
            </a:r>
            <a:r>
              <a:rPr sz="700" spc="5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write-off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net</a:t>
            </a:r>
            <a:r>
              <a:rPr sz="700" spc="3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recoveries</a:t>
            </a:r>
            <a:r>
              <a:rPr sz="700" spc="30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16.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7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700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Gross</a:t>
            </a:r>
          </a:p>
          <a:p>
            <a:pPr marL="0" marR="0">
              <a:lnSpc>
                <a:spcPts val="839"/>
              </a:lnSpc>
              <a:spcBef>
                <a:spcPts val="0"/>
              </a:spcBef>
              <a:spcAft>
                <a:spcPts val="0"/>
              </a:spcAft>
            </a:pP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7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Advances</a:t>
            </a:r>
            <a:r>
              <a:rPr sz="700" spc="25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17. Australia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Geography</a:t>
            </a:r>
            <a:r>
              <a:rPr sz="7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includes Australia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Division,</a:t>
            </a:r>
            <a:r>
              <a:rPr sz="700" spc="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Wealth</a:t>
            </a:r>
            <a:r>
              <a:rPr sz="7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  <a:r>
              <a:rPr sz="7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and Institutional</a:t>
            </a:r>
            <a:r>
              <a:rPr sz="7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95A5B"/>
                </a:solidFill>
                <a:latin typeface="Verdana"/>
                <a:cs typeface="Verdana"/>
              </a:rPr>
              <a:t>Australia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91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9121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HOME</a:t>
            </a:r>
            <a:r>
              <a:rPr sz="2000" b="1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065905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GROWTH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44796"/>
            <a:ext cx="3102933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HOME LOAN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FUM COMPOSITION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1,2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44796"/>
            <a:ext cx="323396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LOAN BALANCE &amp; LENDING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FLOWS</a:t>
            </a:r>
            <a:r>
              <a:rPr sz="1200" b="1" baseline="3025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2823" y="2044782"/>
            <a:ext cx="31198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0509" y="2053037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49054" y="2204679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27573" y="2278466"/>
            <a:ext cx="348379" cy="28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275</a:t>
            </a:r>
          </a:p>
          <a:p>
            <a:pPr marL="66802" marR="0">
              <a:lnSpc>
                <a:spcPts val="961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16950" y="2279101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42516" y="2322916"/>
            <a:ext cx="348379" cy="301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271</a:t>
            </a:r>
          </a:p>
          <a:p>
            <a:pPr marL="65277" marR="0">
              <a:lnSpc>
                <a:spcPts val="977"/>
              </a:lnSpc>
              <a:spcBef>
                <a:spcPts val="11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518917" y="2319308"/>
            <a:ext cx="348572" cy="29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272</a:t>
            </a:r>
          </a:p>
          <a:p>
            <a:pPr marL="66039" marR="0">
              <a:lnSpc>
                <a:spcPts val="977"/>
              </a:lnSpc>
              <a:spcBef>
                <a:spcPts val="9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197098" y="2353142"/>
            <a:ext cx="348379" cy="295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269</a:t>
            </a:r>
          </a:p>
          <a:p>
            <a:pPr marL="66420" marR="0">
              <a:lnSpc>
                <a:spcPts val="977"/>
              </a:lnSpc>
              <a:spcBef>
                <a:spcPts val="2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785227" y="2345776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64640" y="2408641"/>
            <a:ext cx="348379" cy="3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264</a:t>
            </a:r>
          </a:p>
          <a:p>
            <a:pPr marL="65836" marR="0">
              <a:lnSpc>
                <a:spcPts val="977"/>
              </a:lnSpc>
              <a:spcBef>
                <a:spcPts val="12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873372" y="2399116"/>
            <a:ext cx="348379" cy="290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265</a:t>
            </a:r>
          </a:p>
          <a:p>
            <a:pPr marL="66421" marR="0">
              <a:lnSpc>
                <a:spcPts val="977"/>
              </a:lnSpc>
              <a:spcBef>
                <a:spcPts val="3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551298" y="2414991"/>
            <a:ext cx="348379" cy="287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264</a:t>
            </a:r>
          </a:p>
          <a:p>
            <a:pPr marL="66421" marR="0">
              <a:lnSpc>
                <a:spcPts val="977"/>
              </a:lnSpc>
              <a:spcBef>
                <a:spcPts val="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079226" y="247684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275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919214" y="2528656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265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261736" y="2562819"/>
            <a:ext cx="282846" cy="33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</a:t>
            </a:r>
          </a:p>
          <a:p>
            <a:pPr marL="32639" marR="0">
              <a:lnSpc>
                <a:spcPts val="977"/>
              </a:lnSpc>
              <a:spcBef>
                <a:spcPts val="3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258932" y="2649687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-53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552700" y="2724109"/>
            <a:ext cx="282846" cy="51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37</a:t>
            </a:r>
          </a:p>
          <a:p>
            <a:pPr marL="0" marR="0">
              <a:lnSpc>
                <a:spcPts val="977"/>
              </a:lnSpc>
              <a:spcBef>
                <a:spcPts val="171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229991" y="2718521"/>
            <a:ext cx="282846" cy="443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31</a:t>
            </a:r>
          </a:p>
          <a:p>
            <a:pPr marL="0" marR="0">
              <a:lnSpc>
                <a:spcPts val="977"/>
              </a:lnSpc>
              <a:spcBef>
                <a:spcPts val="124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907282" y="2722204"/>
            <a:ext cx="282846" cy="401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</a:t>
            </a:r>
          </a:p>
          <a:p>
            <a:pPr marL="0" marR="0">
              <a:lnSpc>
                <a:spcPts val="977"/>
              </a:lnSpc>
              <a:spcBef>
                <a:spcPts val="90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584446" y="2712425"/>
            <a:ext cx="282846" cy="356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</a:p>
          <a:p>
            <a:pPr marL="0" marR="0">
              <a:lnSpc>
                <a:spcPts val="977"/>
              </a:lnSpc>
              <a:spcBef>
                <a:spcPts val="50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875408" y="2771353"/>
            <a:ext cx="282846" cy="1024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43</a:t>
            </a:r>
          </a:p>
          <a:p>
            <a:pPr marL="0" marR="0">
              <a:lnSpc>
                <a:spcPts val="977"/>
              </a:lnSpc>
              <a:spcBef>
                <a:spcPts val="2339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</a:t>
            </a:r>
          </a:p>
          <a:p>
            <a:pPr marL="0" marR="0">
              <a:lnSpc>
                <a:spcPts val="977"/>
              </a:lnSpc>
              <a:spcBef>
                <a:spcPts val="249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98168" y="2893527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261736" y="3141685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584446" y="3304753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57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98168" y="3379683"/>
            <a:ext cx="282846" cy="590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</a:t>
            </a:r>
          </a:p>
          <a:p>
            <a:pPr marL="0" marR="0">
              <a:lnSpc>
                <a:spcPts val="977"/>
              </a:lnSpc>
              <a:spcBef>
                <a:spcPts val="234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907282" y="3365967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54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229991" y="3410798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552700" y="3494872"/>
            <a:ext cx="28284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831838" y="3556467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536815" y="3556467"/>
            <a:ext cx="777847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767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Sales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excl.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Refi-In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368538" y="3556467"/>
            <a:ext cx="7785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Net OFI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Refi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267190" y="3556467"/>
            <a:ext cx="643801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Redraw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&amp;</a:t>
            </a:r>
          </a:p>
          <a:p>
            <a:pPr marL="42926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983469" y="3556467"/>
            <a:ext cx="87499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Repay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/ Other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991722" y="3556467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599808" y="4049719"/>
            <a:ext cx="156306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MARKET SHARE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691248" y="4348562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227954" y="456776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550664" y="4638507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168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196082" y="4679020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873372" y="4661621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164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190867" y="4685445"/>
            <a:ext cx="495499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14.7%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518917" y="4711659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156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074909" y="4707087"/>
            <a:ext cx="860572" cy="2721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37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14.3%</a:t>
            </a:r>
          </a:p>
          <a:p>
            <a:pPr marL="0" marR="0">
              <a:lnSpc>
                <a:spcPts val="86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14.6%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815705" y="4746965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13.4%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841626" y="476715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146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825360" y="4793320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15.1%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532496" y="4808306"/>
            <a:ext cx="857651" cy="162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14.5%14.8%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164336" y="4835738"/>
            <a:ext cx="3483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134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0782045" y="4828372"/>
            <a:ext cx="857524" cy="163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14.1%14.4%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449944" y="4859233"/>
            <a:ext cx="4951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13.8%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155556" y="4868631"/>
            <a:ext cx="859175" cy="162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13.3%</a:t>
            </a:r>
            <a:r>
              <a:rPr sz="800" spc="-11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13.6%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76248" y="5729690"/>
            <a:ext cx="608602" cy="418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</a:p>
          <a:p>
            <a:pPr marL="82905" marR="0">
              <a:lnSpc>
                <a:spcPts val="977"/>
              </a:lnSpc>
              <a:spcBef>
                <a:spcPts val="10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OO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P&amp;I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755901" y="5729690"/>
            <a:ext cx="608038" cy="418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Mar-18</a:t>
            </a:r>
          </a:p>
          <a:p>
            <a:pPr marL="73152" marR="0">
              <a:lnSpc>
                <a:spcPts val="977"/>
              </a:lnSpc>
              <a:spcBef>
                <a:spcPts val="10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 P&amp;I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430526" y="5729690"/>
            <a:ext cx="595424" cy="418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  <a:p>
            <a:pPr marL="77977" marR="0">
              <a:lnSpc>
                <a:spcPts val="977"/>
              </a:lnSpc>
              <a:spcBef>
                <a:spcPts val="10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OO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I/O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110229" y="5729690"/>
            <a:ext cx="583914" cy="418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  <a:p>
            <a:pPr marL="57277" marR="0">
              <a:lnSpc>
                <a:spcPts val="977"/>
              </a:lnSpc>
              <a:spcBef>
                <a:spcPts val="103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 I/O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3784980" y="5729690"/>
            <a:ext cx="523946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464430" y="5729690"/>
            <a:ext cx="520646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5139182" y="5729690"/>
            <a:ext cx="523946" cy="16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011034" y="5741142"/>
            <a:ext cx="1190653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Owner</a:t>
            </a:r>
            <a:r>
              <a:rPr sz="10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Occupied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8892540" y="5741142"/>
            <a:ext cx="682394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Investor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0621644" y="5741142"/>
            <a:ext cx="4676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Total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3835908" y="5986028"/>
            <a:ext cx="94840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Manager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6835140" y="5973226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7495667" y="5973226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8161019" y="5973226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8821546" y="5973226"/>
            <a:ext cx="52668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961644" y="6254556"/>
            <a:ext cx="39296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Gross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and Advances.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 Non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Performing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961644" y="6376477"/>
            <a:ext cx="10275003" cy="406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current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classification of Investor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vs Owner Occupied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ANZ’s product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category,</a:t>
            </a:r>
            <a:r>
              <a:rPr sz="800" spc="-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determined at origination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advised by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ongoing precision relies 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pri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marily on</a:t>
            </a:r>
          </a:p>
          <a:p>
            <a:pPr marL="22860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customer’s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obligation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advise ANZ of any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circumstances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Source: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APRA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Monthly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Authorised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Deposit-Taking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Institutions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Statistics (MADIS) to Aug-20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92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9121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HOME</a:t>
            </a:r>
            <a:r>
              <a:rPr sz="2000" b="1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6974143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baseline="30000" dirty="0">
                <a:solidFill>
                  <a:srgbClr val="004165"/>
                </a:solidFill>
                <a:latin typeface="Verdana"/>
                <a:cs typeface="Verdana"/>
              </a:rPr>
              <a:t>1,2</a:t>
            </a:r>
            <a:r>
              <a:rPr sz="1400" spc="-56" baseline="3000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&amp;</a:t>
            </a:r>
            <a:r>
              <a:rPr sz="14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FLOW</a:t>
            </a:r>
            <a:r>
              <a:rPr sz="1400" baseline="30000" dirty="0">
                <a:solidFill>
                  <a:srgbClr val="004165"/>
                </a:solidFill>
                <a:latin typeface="Verdana"/>
                <a:cs typeface="Verdana"/>
              </a:rPr>
              <a:t>3</a:t>
            </a:r>
            <a:r>
              <a:rPr sz="1400" spc="-40" baseline="3000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COMPOSITION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400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400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spc="-37" dirty="0">
                <a:solidFill>
                  <a:srgbClr val="004165"/>
                </a:solidFill>
                <a:latin typeface="Verdana"/>
                <a:cs typeface="Verdana"/>
              </a:rPr>
              <a:t>TOTAL</a:t>
            </a:r>
            <a:r>
              <a:rPr sz="1400" spc="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BALANCES)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1239724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 PURPOSE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29069" y="1756046"/>
            <a:ext cx="2121065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 ORIGINATION</a:t>
            </a:r>
            <a:r>
              <a:rPr sz="12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LVR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38400" y="2021922"/>
            <a:ext cx="7660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43602" y="2045798"/>
            <a:ext cx="4886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Flow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4765" y="2045798"/>
            <a:ext cx="4886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Flow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23364" y="2302215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95067" y="2302215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65117" y="2297389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04561" y="2292436"/>
            <a:ext cx="393350" cy="306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11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1%</a:t>
            </a:r>
          </a:p>
          <a:p>
            <a:pPr marL="0" marR="0">
              <a:lnSpc>
                <a:spcPts val="977"/>
              </a:lnSpc>
              <a:spcBef>
                <a:spcPts val="11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29%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405751" y="2374807"/>
            <a:ext cx="393677" cy="332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  <a:p>
            <a:pPr marL="0" marR="0">
              <a:lnSpc>
                <a:spcPts val="977"/>
              </a:lnSpc>
              <a:spcBef>
                <a:spcPts val="3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966581" y="2370541"/>
            <a:ext cx="393350" cy="322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17%</a:t>
            </a:r>
          </a:p>
          <a:p>
            <a:pPr marL="0" marR="0">
              <a:lnSpc>
                <a:spcPts val="977"/>
              </a:lnSpc>
              <a:spcBef>
                <a:spcPts val="23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527156" y="2365588"/>
            <a:ext cx="393350" cy="327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  <a:p>
            <a:pPr marL="0" marR="0">
              <a:lnSpc>
                <a:spcPts val="977"/>
              </a:lnSpc>
              <a:spcBef>
                <a:spcPts val="323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18%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661792" y="246248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833114" y="245309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490472" y="2472268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61792" y="293404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67%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833114" y="292921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68%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996307" y="2917911"/>
            <a:ext cx="404579" cy="597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70%</a:t>
            </a:r>
          </a:p>
          <a:p>
            <a:pPr marL="0" marR="0">
              <a:lnSpc>
                <a:spcPts val="977"/>
              </a:lnSpc>
              <a:spcBef>
                <a:spcPts val="244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396860" y="2943819"/>
            <a:ext cx="404580" cy="57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65%</a:t>
            </a:r>
          </a:p>
          <a:p>
            <a:pPr marL="0" marR="0">
              <a:lnSpc>
                <a:spcPts val="977"/>
              </a:lnSpc>
              <a:spcBef>
                <a:spcPts val="224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966581" y="293404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67%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518393" y="2938993"/>
            <a:ext cx="404580" cy="576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63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66%</a:t>
            </a:r>
          </a:p>
          <a:p>
            <a:pPr marL="0" marR="0">
              <a:lnSpc>
                <a:spcPts val="977"/>
              </a:lnSpc>
              <a:spcBef>
                <a:spcPts val="223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490472" y="294381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65%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424050" y="335314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595626" y="335314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765803" y="3353140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957818" y="3353140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05204" y="3608918"/>
            <a:ext cx="98672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Owner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Occupied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232405" y="3608918"/>
            <a:ext cx="58122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Investor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53257" y="3608918"/>
            <a:ext cx="94840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Equity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Manager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836664" y="3608918"/>
            <a:ext cx="7075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&lt;80%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LVR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689468" y="3608918"/>
            <a:ext cx="62529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80% LVR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459469" y="3608918"/>
            <a:ext cx="70759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&gt;80%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LVR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51383" y="3974662"/>
            <a:ext cx="1334365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 LOCATION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529069" y="3974662"/>
            <a:ext cx="124894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 CHANNEL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443226" y="4239977"/>
            <a:ext cx="7660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979542" y="4239977"/>
            <a:ext cx="4886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Flow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592568" y="4239977"/>
            <a:ext cx="76602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097769" y="4239977"/>
            <a:ext cx="48864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Flow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940931" y="4450801"/>
            <a:ext cx="478147" cy="47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$272b</a:t>
            </a:r>
          </a:p>
          <a:p>
            <a:pPr marL="42671" marR="0">
              <a:lnSpc>
                <a:spcPts val="977"/>
              </a:lnSpc>
              <a:spcBef>
                <a:spcPts val="152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48%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374380" y="4439498"/>
            <a:ext cx="4781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$275b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938636" y="4439498"/>
            <a:ext cx="412615" cy="45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$61b</a:t>
            </a:r>
          </a:p>
          <a:p>
            <a:pPr marL="9525" marR="0">
              <a:lnSpc>
                <a:spcPts val="977"/>
              </a:lnSpc>
              <a:spcBef>
                <a:spcPts val="134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43%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656830" y="4476074"/>
            <a:ext cx="4781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$265b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9504933" y="4503125"/>
            <a:ext cx="412615" cy="45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$57b</a:t>
            </a:r>
          </a:p>
          <a:p>
            <a:pPr marL="9397" marR="0">
              <a:lnSpc>
                <a:spcPts val="977"/>
              </a:lnSpc>
              <a:spcBef>
                <a:spcPts val="13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45%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718817" y="4534621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890392" y="4534621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060571" y="4534621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809109" y="4534621"/>
            <a:ext cx="393350" cy="3252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3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6%</a:t>
            </a:r>
          </a:p>
          <a:p>
            <a:pPr marL="0" marR="0">
              <a:lnSpc>
                <a:spcPts val="977"/>
              </a:lnSpc>
              <a:spcBef>
                <a:spcPts val="30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232146" y="4599772"/>
            <a:ext cx="3278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295146" y="4629998"/>
            <a:ext cx="588676" cy="304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  <a:p>
            <a:pPr marL="195325" marR="0">
              <a:lnSpc>
                <a:spcPts val="977"/>
              </a:lnSpc>
              <a:spcBef>
                <a:spcPts val="14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466467" y="4629998"/>
            <a:ext cx="588676" cy="304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13%</a:t>
            </a:r>
          </a:p>
          <a:p>
            <a:pPr marL="195325" marR="0">
              <a:lnSpc>
                <a:spcPts val="977"/>
              </a:lnSpc>
              <a:spcBef>
                <a:spcPts val="14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637788" y="4623267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12%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833114" y="475864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417306" y="4755220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47%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220832" y="4774397"/>
            <a:ext cx="412615" cy="39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$40b</a:t>
            </a:r>
          </a:p>
          <a:p>
            <a:pPr marL="9779" marR="0">
              <a:lnSpc>
                <a:spcPts val="977"/>
              </a:lnSpc>
              <a:spcBef>
                <a:spcPts val="8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47%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699502" y="478722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48%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004561" y="4940259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36%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490472" y="501125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661792" y="5011252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32%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833114" y="4996393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33%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417306" y="5239598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53%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506966" y="5247472"/>
            <a:ext cx="404580" cy="50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55%</a:t>
            </a:r>
          </a:p>
          <a:p>
            <a:pPr marL="0" marR="0">
              <a:lnSpc>
                <a:spcPts val="977"/>
              </a:lnSpc>
              <a:spcBef>
                <a:spcPts val="17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940795" y="5220675"/>
            <a:ext cx="404580" cy="5319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57%</a:t>
            </a:r>
          </a:p>
          <a:p>
            <a:pPr marL="0" marR="0">
              <a:lnSpc>
                <a:spcPts val="977"/>
              </a:lnSpc>
              <a:spcBef>
                <a:spcPts val="193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836664" y="5247472"/>
            <a:ext cx="604411" cy="833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93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52%</a:t>
            </a:r>
          </a:p>
          <a:p>
            <a:pPr marL="80771" marR="0">
              <a:lnSpc>
                <a:spcPts val="977"/>
              </a:lnSpc>
              <a:spcBef>
                <a:spcPts val="172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  <a:p>
            <a:pPr marL="0" marR="0">
              <a:lnSpc>
                <a:spcPts val="977"/>
              </a:lnSpc>
              <a:spcBef>
                <a:spcPts val="161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Broker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633716" y="5253949"/>
            <a:ext cx="523638" cy="49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785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52%</a:t>
            </a:r>
          </a:p>
          <a:p>
            <a:pPr marL="0" marR="0">
              <a:lnSpc>
                <a:spcPts val="977"/>
              </a:lnSpc>
              <a:spcBef>
                <a:spcPts val="162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4996307" y="5306908"/>
            <a:ext cx="404579" cy="445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38%</a:t>
            </a:r>
          </a:p>
          <a:p>
            <a:pPr marL="0" marR="0">
              <a:lnSpc>
                <a:spcPts val="977"/>
              </a:lnSpc>
              <a:spcBef>
                <a:spcPts val="12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490472" y="533345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33%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661792" y="5333451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33%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3833114" y="5328244"/>
            <a:ext cx="3933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34%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0223245" y="5328625"/>
            <a:ext cx="404580" cy="423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53%</a:t>
            </a:r>
          </a:p>
          <a:p>
            <a:pPr marL="0" marR="0">
              <a:lnSpc>
                <a:spcPts val="977"/>
              </a:lnSpc>
              <a:spcBef>
                <a:spcPts val="103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424050" y="5590397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2595626" y="5590397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3765803" y="5590397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8351266" y="5590397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105204" y="5919277"/>
            <a:ext cx="58590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VIC/TAS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832101" y="5919277"/>
            <a:ext cx="64992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NSW/ACT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2622804" y="5919277"/>
            <a:ext cx="3682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QLD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3132708" y="5919277"/>
            <a:ext cx="32316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3597909" y="5919277"/>
            <a:ext cx="47766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SA/NT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7470393" y="5919277"/>
            <a:ext cx="72142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Proprietary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642823" y="6181709"/>
            <a:ext cx="198277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 Non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Performing Loans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642823" y="6303629"/>
            <a:ext cx="1027530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current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classification of Investor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vs Owner Occupied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ANZ’s product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category,</a:t>
            </a:r>
            <a:r>
              <a:rPr sz="800" spc="-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determined at origination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advised by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ongoing precision relies 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pri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marily on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642823" y="6425549"/>
            <a:ext cx="4077410" cy="40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599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customer’s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obligation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advise ANZ of any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circumstances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YTD unless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noted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Includes capitalised LMI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premiums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93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9121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HOME</a:t>
            </a:r>
            <a:r>
              <a:rPr sz="2000" b="1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216955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DYNAMICS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56046"/>
            <a:ext cx="3372681" cy="779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HOME LOANS</a:t>
            </a:r>
            <a:r>
              <a:rPr sz="12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REPAYMENT PROFILE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1,2</a:t>
            </a:r>
          </a:p>
          <a:p>
            <a:pPr marL="91440" marR="0">
              <a:lnSpc>
                <a:spcPts val="1210"/>
              </a:lnSpc>
              <a:spcBef>
                <a:spcPts val="906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72% of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  <a:r>
              <a:rPr sz="1000" spc="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ahead</a:t>
            </a:r>
            <a:r>
              <a:rPr sz="1000" spc="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repayments</a:t>
            </a:r>
          </a:p>
          <a:p>
            <a:pPr marL="1025321" marR="0">
              <a:lnSpc>
                <a:spcPts val="1210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26%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04839" y="1756046"/>
            <a:ext cx="4992623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HOME LOANS</a:t>
            </a:r>
            <a:r>
              <a:rPr sz="1200" b="1" spc="-1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ON TIME &amp; &lt;1 MONTH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AHEAD</a:t>
            </a:r>
            <a:r>
              <a:rPr sz="1200" b="1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PROFILE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1,2,3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4270" y="2034495"/>
            <a:ext cx="250384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 composition</a:t>
            </a:r>
            <a:r>
              <a:rPr sz="1000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of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  <a:r>
              <a:rPr sz="1000" spc="5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(Sep-20)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74157" y="2188673"/>
            <a:ext cx="450069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31%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59550" y="2224237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64578" y="222906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58382" y="2293706"/>
            <a:ext cx="367048" cy="366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14</a:t>
            </a:r>
          </a:p>
          <a:p>
            <a:pPr marL="84201" marR="0">
              <a:lnSpc>
                <a:spcPts val="977"/>
              </a:lnSpc>
              <a:spcBef>
                <a:spcPts val="63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51115" y="2290023"/>
            <a:ext cx="282847" cy="3786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13</a:t>
            </a:r>
          </a:p>
          <a:p>
            <a:pPr marL="0" marR="0">
              <a:lnSpc>
                <a:spcPts val="977"/>
              </a:lnSpc>
              <a:spcBef>
                <a:spcPts val="72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962520" y="2315296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253094" y="2324440"/>
            <a:ext cx="150500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Active COVID-19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53094" y="2497287"/>
            <a:ext cx="21476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Accounts: Less 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 months old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46976" y="2523195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253094" y="2670388"/>
            <a:ext cx="4003760" cy="508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Structural: Loans that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restrict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payments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advance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e.g. fixed rate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Investment: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payments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may receive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negative gearing/tax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benefits</a:t>
            </a:r>
            <a:r>
              <a:rPr sz="800" baseline="30000" dirty="0">
                <a:solidFill>
                  <a:srgbClr val="595A5B"/>
                </a:solidFill>
                <a:latin typeface="Verdana"/>
                <a:cs typeface="Verdana"/>
              </a:rPr>
              <a:t>4</a:t>
            </a:r>
          </a:p>
          <a:p>
            <a:pPr marL="0" marR="0">
              <a:lnSpc>
                <a:spcPts val="977"/>
              </a:lnSpc>
              <a:spcBef>
                <a:spcPts val="38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Residual: Less 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repayment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buffer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30195" y="2737948"/>
            <a:ext cx="450070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13%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442583" y="2739349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046976" y="2756113"/>
            <a:ext cx="282847" cy="455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21</a:t>
            </a:r>
          </a:p>
          <a:p>
            <a:pPr marL="0" marR="0">
              <a:lnSpc>
                <a:spcPts val="977"/>
              </a:lnSpc>
              <a:spcBef>
                <a:spcPts val="133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651115" y="2756113"/>
            <a:ext cx="282847" cy="332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</a:p>
          <a:p>
            <a:pPr marL="0" marR="0">
              <a:lnSpc>
                <a:spcPts val="977"/>
              </a:lnSpc>
              <a:spcBef>
                <a:spcPts val="31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09061" y="2810540"/>
            <a:ext cx="450399" cy="1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10%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615816" y="2950673"/>
            <a:ext cx="3692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281804" y="2941275"/>
            <a:ext cx="3692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48173" y="2923876"/>
            <a:ext cx="3692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6%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88771" y="3060401"/>
            <a:ext cx="3692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2%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442583" y="3044657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38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651115" y="3119079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66597" y="3330915"/>
            <a:ext cx="58775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Overdue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335024" y="3330915"/>
            <a:ext cx="58367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Time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958975" y="3330915"/>
            <a:ext cx="2040301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&lt;1 month</a:t>
            </a:r>
            <a:r>
              <a:rPr sz="800" spc="6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1-3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months</a:t>
            </a:r>
            <a:r>
              <a:rPr sz="800" spc="26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3-6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months</a:t>
            </a:r>
          </a:p>
          <a:p>
            <a:pPr marL="102107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ahead</a:t>
            </a:r>
            <a:r>
              <a:rPr sz="800" spc="25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ahead</a:t>
            </a:r>
            <a:r>
              <a:rPr sz="800" spc="25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ahead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024629" y="3330915"/>
            <a:ext cx="536352" cy="40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10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6-12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months</a:t>
            </a:r>
          </a:p>
          <a:p>
            <a:pPr marL="35052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ahead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632959" y="3330915"/>
            <a:ext cx="64543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1-2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years</a:t>
            </a:r>
          </a:p>
          <a:p>
            <a:pPr marL="9144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ahead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313934" y="3330915"/>
            <a:ext cx="616582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&gt;2 years</a:t>
            </a:r>
          </a:p>
          <a:p>
            <a:pPr marL="7772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ahead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320663" y="3330915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927215" y="3330915"/>
            <a:ext cx="5195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528814" y="3330915"/>
            <a:ext cx="523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128979" y="3696421"/>
            <a:ext cx="5236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794001" y="3696421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459482" y="3696421"/>
            <a:ext cx="52363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87349" y="3974662"/>
            <a:ext cx="762074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SWITCHING</a:t>
            </a:r>
            <a:r>
              <a:rPr sz="1200" b="1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INTEREST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ONLY TO</a:t>
            </a:r>
            <a:r>
              <a:rPr sz="1200" b="1" spc="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P&amp;I AND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SCHEDULED INTEREST ONLY TERM</a:t>
            </a:r>
            <a:r>
              <a:rPr sz="1200" b="1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EXPIRY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5,6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2823" y="4266774"/>
            <a:ext cx="311982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$b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101085" y="473363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646173" y="4776556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828288" y="482507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373757" y="4891237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555871" y="4962865"/>
            <a:ext cx="217314" cy="49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  <a:p>
            <a:pPr marL="0" marR="0">
              <a:lnSpc>
                <a:spcPts val="977"/>
              </a:lnSpc>
              <a:spcBef>
                <a:spcPts val="162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283072" y="4987757"/>
            <a:ext cx="217314" cy="46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977"/>
              </a:lnSpc>
              <a:spcBef>
                <a:spcPts val="1422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18972" y="5032969"/>
            <a:ext cx="217314" cy="450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977"/>
              </a:lnSpc>
              <a:spcBef>
                <a:spcPts val="124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010655" y="5044526"/>
            <a:ext cx="217508" cy="434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  <a:p>
            <a:pPr marL="0" marR="0">
              <a:lnSpc>
                <a:spcPts val="980"/>
              </a:lnSpc>
              <a:spcBef>
                <a:spcPts val="1111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101085" y="519908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828288" y="5238709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646173" y="5295986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373757" y="528163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1102340" y="5296240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737857" y="5321894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465441" y="5363042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920226" y="537485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192769" y="5390728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0374756" y="5434035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647555" y="5462356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812596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1H17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539875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2H17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267076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1H18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995929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2H18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3723132" y="5622097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1H19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4450079" y="5622097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2H19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177282" y="5622097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1H20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5904610" y="5622097"/>
            <a:ext cx="42438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6631813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1H21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358760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2H21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8086090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1H22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8814816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2H22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9542018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1H23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0269346" y="5622097"/>
            <a:ext cx="42438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2H23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0955146" y="5622097"/>
            <a:ext cx="50848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1H24+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122578" y="6006450"/>
            <a:ext cx="160601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Contractual (still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convert)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2869057" y="6006450"/>
            <a:ext cx="105095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Early conversions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4096258" y="6006450"/>
            <a:ext cx="13814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Contractual conversions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642823" y="6246327"/>
            <a:ext cx="10747015" cy="65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Includes Non Performing Loans</a:t>
            </a:r>
            <a:r>
              <a:rPr sz="800" spc="29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% of Owner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Occupied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Investment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 that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have any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amount ahead of repayments.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Excess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repayments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available Redraw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Offset.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Excludes Equity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Manager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Accounts. Includes Non Performing Loans</a:t>
            </a:r>
            <a:r>
              <a:rPr sz="800" spc="58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 Figures 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 comparable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prior disclosures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components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hierarchy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composition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have been changed 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incorporate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impact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active COVID-19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deferrals,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also capture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accounts based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past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months rather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 months originations</a:t>
            </a:r>
            <a:r>
              <a:rPr sz="800" spc="3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 The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current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classification of Investor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vs Owner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Occupier,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ANZ’s product</a:t>
            </a:r>
          </a:p>
          <a:p>
            <a:pPr marL="0" marR="0">
              <a:lnSpc>
                <a:spcPts val="9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category,</a:t>
            </a:r>
            <a:r>
              <a:rPr sz="800" spc="-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determined at origination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advised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ongoing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precision</a:t>
            </a:r>
            <a:r>
              <a:rPr sz="8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relies primarily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customer’s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spc="44" dirty="0">
                <a:solidFill>
                  <a:srgbClr val="595A5B"/>
                </a:solidFill>
                <a:latin typeface="Verdana"/>
                <a:cs typeface="Verdana"/>
              </a:rPr>
              <a:t>o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bligation</a:t>
            </a:r>
            <a:r>
              <a:rPr sz="800" spc="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advise ANZ of any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 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circumstances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 Total portfolio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including</a:t>
            </a:r>
            <a:r>
              <a:rPr sz="800" spc="4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new flows 6. As at Sep-20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94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379121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HOME</a:t>
            </a:r>
            <a:r>
              <a:rPr sz="2000" b="1" spc="-3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216955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DYNAMICS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383" y="1780737"/>
            <a:ext cx="7153779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DYNAMIC</a:t>
            </a:r>
            <a:r>
              <a:rPr sz="12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LOAN TO VALUE</a:t>
            </a:r>
            <a:r>
              <a:rPr sz="1200" b="1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RATIO BASED</a:t>
            </a:r>
            <a:r>
              <a:rPr sz="1200" b="1" spc="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ON TOTAL PORTFOLIO ACCOUNTS 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1,2,3,4,5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0890" y="2070436"/>
            <a:ext cx="197865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 of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total</a:t>
            </a:r>
            <a:r>
              <a:rPr sz="1000" spc="2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0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Accounts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90990" y="2104984"/>
            <a:ext cx="5167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7DBA"/>
                </a:solidFill>
                <a:latin typeface="Verdana"/>
                <a:cs typeface="Verdana"/>
              </a:rPr>
              <a:t>&gt;90%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90990" y="2303104"/>
            <a:ext cx="12682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Net of offset</a:t>
            </a:r>
            <a:r>
              <a:rPr sz="8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balances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9003" y="2329012"/>
            <a:ext cx="283760" cy="1138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  <a:p>
            <a:pPr marL="0" marR="0">
              <a:lnSpc>
                <a:spcPts val="977"/>
              </a:lnSpc>
              <a:spcBef>
                <a:spcPts val="29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</a:t>
            </a:r>
          </a:p>
          <a:p>
            <a:pPr marL="0" marR="0">
              <a:lnSpc>
                <a:spcPts val="977"/>
              </a:lnSpc>
              <a:spcBef>
                <a:spcPts val="25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  <a:p>
            <a:pPr marL="0" marR="0">
              <a:lnSpc>
                <a:spcPts val="977"/>
              </a:lnSpc>
              <a:spcBef>
                <a:spcPts val="29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  <a:p>
            <a:pPr marL="0" marR="0">
              <a:lnSpc>
                <a:spcPts val="977"/>
              </a:lnSpc>
              <a:spcBef>
                <a:spcPts val="30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  <a:p>
            <a:pPr marL="0" marR="0">
              <a:lnSpc>
                <a:spcPts val="980"/>
              </a:lnSpc>
              <a:spcBef>
                <a:spcPts val="29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  <a:p>
            <a:pPr marL="66446" marR="0">
              <a:lnSpc>
                <a:spcPts val="977"/>
              </a:lnSpc>
              <a:spcBef>
                <a:spcPts val="31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90990" y="2473345"/>
            <a:ext cx="188147" cy="152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48902" y="2463124"/>
            <a:ext cx="10258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6.9% of portfolio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90990" y="2624668"/>
            <a:ext cx="1575034" cy="322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55% ahead of repayments</a:t>
            </a:r>
          </a:p>
          <a:p>
            <a:pPr marL="0" marR="0">
              <a:lnSpc>
                <a:spcPts val="980"/>
              </a:lnSpc>
              <a:spcBef>
                <a:spcPts val="23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51% 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LMI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90990" y="3020273"/>
            <a:ext cx="121767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7DBA"/>
                </a:solidFill>
                <a:latin typeface="Verdana"/>
                <a:cs typeface="Verdana"/>
              </a:rPr>
              <a:t>NEGATIVE</a:t>
            </a:r>
            <a:r>
              <a:rPr sz="800" b="1" spc="-21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007DBA"/>
                </a:solidFill>
                <a:latin typeface="Verdana"/>
                <a:cs typeface="Verdana"/>
              </a:rPr>
              <a:t>EQUITY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90990" y="3218393"/>
            <a:ext cx="12682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Net of offset</a:t>
            </a:r>
            <a:r>
              <a:rPr sz="8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balances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90990" y="3378794"/>
            <a:ext cx="1083808" cy="162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2.7% of portfolio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52448" y="3399241"/>
            <a:ext cx="639793" cy="421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0-60%</a:t>
            </a:r>
          </a:p>
          <a:p>
            <a:pPr marL="116128" marR="0">
              <a:lnSpc>
                <a:spcPts val="977"/>
              </a:lnSpc>
              <a:spcBef>
                <a:spcPts val="101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33955" y="3399241"/>
            <a:ext cx="1188737" cy="421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77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61-75%</a:t>
            </a:r>
          </a:p>
          <a:p>
            <a:pPr marL="0" marR="0">
              <a:lnSpc>
                <a:spcPts val="977"/>
              </a:lnSpc>
              <a:spcBef>
                <a:spcPts val="101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20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403980" y="3399241"/>
            <a:ext cx="5701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76-80%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548504" y="3399241"/>
            <a:ext cx="5701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81-90%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691885" y="3399241"/>
            <a:ext cx="5701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91-95%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803135" y="3399241"/>
            <a:ext cx="63566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96-100%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992491" y="3399241"/>
            <a:ext cx="5421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100%+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190990" y="3540338"/>
            <a:ext cx="1575034" cy="32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56% ahead of repayments</a:t>
            </a:r>
          </a:p>
          <a:p>
            <a:pPr marL="0" marR="0">
              <a:lnSpc>
                <a:spcPts val="977"/>
              </a:lnSpc>
              <a:spcBef>
                <a:spcPts val="23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50% 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LMI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76986" y="4013397"/>
            <a:ext cx="6410006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DYNAMIC</a:t>
            </a:r>
            <a:r>
              <a:rPr sz="12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LOAN TO VALUE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RATIO BASED</a:t>
            </a:r>
            <a:r>
              <a:rPr sz="1200" b="1" spc="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ON PORTFOLIO BALANCES 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1,2,3,4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96188" y="4305509"/>
            <a:ext cx="1969961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 of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total</a:t>
            </a:r>
            <a:r>
              <a:rPr sz="1000" spc="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0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Balances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190990" y="4337644"/>
            <a:ext cx="51671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7DBA"/>
                </a:solidFill>
                <a:latin typeface="Verdana"/>
                <a:cs typeface="Verdana"/>
              </a:rPr>
              <a:t>&gt;90%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59003" y="4525096"/>
            <a:ext cx="283760" cy="1237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  <a:p>
            <a:pPr marL="0" marR="0">
              <a:lnSpc>
                <a:spcPts val="977"/>
              </a:lnSpc>
              <a:spcBef>
                <a:spcPts val="4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50</a:t>
            </a:r>
          </a:p>
          <a:p>
            <a:pPr marL="0" marR="0">
              <a:lnSpc>
                <a:spcPts val="977"/>
              </a:lnSpc>
              <a:spcBef>
                <a:spcPts val="43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  <a:p>
            <a:pPr marL="0" marR="0">
              <a:lnSpc>
                <a:spcPts val="977"/>
              </a:lnSpc>
              <a:spcBef>
                <a:spcPts val="4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  <a:p>
            <a:pPr marL="0" marR="0">
              <a:lnSpc>
                <a:spcPts val="977"/>
              </a:lnSpc>
              <a:spcBef>
                <a:spcPts val="4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  <a:p>
            <a:pPr marL="0" marR="0">
              <a:lnSpc>
                <a:spcPts val="977"/>
              </a:lnSpc>
              <a:spcBef>
                <a:spcPts val="4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  <a:p>
            <a:pPr marL="66446" marR="0">
              <a:lnSpc>
                <a:spcPts val="977"/>
              </a:lnSpc>
              <a:spcBef>
                <a:spcPts val="4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190990" y="4535458"/>
            <a:ext cx="1268800" cy="323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8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Net of offset</a:t>
            </a:r>
            <a:r>
              <a:rPr sz="800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balances</a:t>
            </a:r>
          </a:p>
          <a:p>
            <a:pPr marL="0" marR="0">
              <a:lnSpc>
                <a:spcPts val="977"/>
              </a:lnSpc>
              <a:spcBef>
                <a:spcPts val="23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9.1% of portfolio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190990" y="4857709"/>
            <a:ext cx="1575034" cy="322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51% ahead of repayments</a:t>
            </a:r>
          </a:p>
          <a:p>
            <a:pPr marL="0" marR="0">
              <a:lnSpc>
                <a:spcPts val="977"/>
              </a:lnSpc>
              <a:spcBef>
                <a:spcPts val="23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46% 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LMI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190990" y="5274650"/>
            <a:ext cx="1217673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7DBA"/>
                </a:solidFill>
                <a:latin typeface="Verdana"/>
                <a:cs typeface="Verdana"/>
              </a:rPr>
              <a:t>NEGATIVE</a:t>
            </a:r>
            <a:r>
              <a:rPr sz="800" b="1" spc="-21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800" b="1" dirty="0">
                <a:solidFill>
                  <a:srgbClr val="007DBA"/>
                </a:solidFill>
                <a:latin typeface="Verdana"/>
                <a:cs typeface="Verdana"/>
              </a:rPr>
              <a:t>EQUITY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190990" y="5472770"/>
            <a:ext cx="1268234" cy="322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Net of offset</a:t>
            </a:r>
            <a:r>
              <a:rPr sz="800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004165"/>
                </a:solidFill>
                <a:latin typeface="Verdana"/>
                <a:cs typeface="Verdana"/>
              </a:rPr>
              <a:t>balances</a:t>
            </a:r>
          </a:p>
          <a:p>
            <a:pPr marL="0" marR="0">
              <a:lnSpc>
                <a:spcPts val="977"/>
              </a:lnSpc>
              <a:spcBef>
                <a:spcPts val="23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3.5% of portfolio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52448" y="5693724"/>
            <a:ext cx="639793" cy="4194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0-60%</a:t>
            </a:r>
          </a:p>
          <a:p>
            <a:pPr marL="116128" marR="0">
              <a:lnSpc>
                <a:spcPts val="977"/>
              </a:lnSpc>
              <a:spcBef>
                <a:spcPts val="104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933955" y="5693724"/>
            <a:ext cx="1188737" cy="4194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77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61-75%</a:t>
            </a:r>
          </a:p>
          <a:p>
            <a:pPr marL="0" marR="0">
              <a:lnSpc>
                <a:spcPts val="977"/>
              </a:lnSpc>
              <a:spcBef>
                <a:spcPts val="104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  <a:r>
              <a:rPr sz="800" spc="20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403980" y="5693724"/>
            <a:ext cx="5701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76-80%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548504" y="5693724"/>
            <a:ext cx="5701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81-90%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691885" y="5693724"/>
            <a:ext cx="57013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91-95%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803135" y="5693724"/>
            <a:ext cx="63566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96-100%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992491" y="5693724"/>
            <a:ext cx="5421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100%+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190990" y="5794309"/>
            <a:ext cx="1575034" cy="32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53% ahead of repayments</a:t>
            </a:r>
          </a:p>
          <a:p>
            <a:pPr marL="0" marR="0">
              <a:lnSpc>
                <a:spcPts val="977"/>
              </a:lnSpc>
              <a:spcBef>
                <a:spcPts val="23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•</a:t>
            </a:r>
            <a:r>
              <a:rPr sz="800" spc="-46" dirty="0">
                <a:solidFill>
                  <a:srgbClr val="595A5B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46% 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LMI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68426" y="6397812"/>
            <a:ext cx="10164005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Includes capitalised LMI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premiums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 Valuations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updated to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Aug-20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where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available 3. Includes Non Performing Loans and excludes accounts with a security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guarantee</a:t>
            </a:r>
            <a:r>
              <a:rPr sz="800" spc="28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unknown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DLVR</a:t>
            </a:r>
            <a:r>
              <a:rPr sz="800" spc="28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DLVR does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incorporate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offset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balances 5. Aligning</a:t>
            </a:r>
            <a:r>
              <a:rPr sz="800" spc="4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calculations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that produce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portfolio average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DLVR</a:t>
            </a:r>
            <a:r>
              <a:rPr sz="800" spc="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unweighted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# accounts</a:t>
            </a:r>
            <a:r>
              <a:rPr sz="800" spc="29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56%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95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383" y="437798"/>
            <a:ext cx="5264726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AUSTRALIA CONSUMER</a:t>
            </a:r>
            <a:r>
              <a:rPr sz="2000" b="1" spc="-4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880168"/>
            <a:ext cx="2597060" cy="25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400" spc="-3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4165"/>
                </a:solidFill>
                <a:latin typeface="Verdana"/>
                <a:cs typeface="Verdana"/>
              </a:rPr>
              <a:t>PERFORMANCE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9178" y="1744161"/>
            <a:ext cx="3564304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PRODUCT 90+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DAY</a:t>
            </a:r>
            <a:r>
              <a:rPr sz="1200" b="1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DELINQUENCIES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1,2,4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01079" y="1744161"/>
            <a:ext cx="307209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HOME LOAN DELINQUENCIES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1,2,3,4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5190" y="1978996"/>
            <a:ext cx="199834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 of</a:t>
            </a:r>
            <a:r>
              <a:rPr sz="10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Total</a:t>
            </a:r>
            <a:r>
              <a:rPr sz="1000" spc="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000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Balances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92518" y="1977472"/>
            <a:ext cx="225317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 of</a:t>
            </a:r>
            <a:r>
              <a:rPr sz="1000" spc="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0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Segment</a:t>
            </a:r>
            <a:r>
              <a:rPr sz="1000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Balances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6376" y="215133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5.0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49542" y="2151339"/>
            <a:ext cx="31937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6376" y="2352761"/>
            <a:ext cx="321270" cy="362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4.0</a:t>
            </a:r>
          </a:p>
          <a:p>
            <a:pPr marL="26822" marR="0">
              <a:lnSpc>
                <a:spcPts val="898"/>
              </a:lnSpc>
              <a:spcBef>
                <a:spcPts val="68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Arial"/>
                <a:cs typeface="Arial"/>
              </a:rPr>
              <a:t>3.0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49542" y="2352761"/>
            <a:ext cx="319372" cy="969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2.0</a:t>
            </a:r>
          </a:p>
          <a:p>
            <a:pPr marL="0" marR="0">
              <a:lnSpc>
                <a:spcPts val="977"/>
              </a:lnSpc>
              <a:spcBef>
                <a:spcPts val="61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1.5</a:t>
            </a:r>
          </a:p>
          <a:p>
            <a:pPr marL="0" marR="0">
              <a:lnSpc>
                <a:spcPts val="977"/>
              </a:lnSpc>
              <a:spcBef>
                <a:spcPts val="61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1.0</a:t>
            </a:r>
          </a:p>
          <a:p>
            <a:pPr marL="0" marR="0">
              <a:lnSpc>
                <a:spcPts val="977"/>
              </a:lnSpc>
              <a:spcBef>
                <a:spcPts val="55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</a:t>
            </a:r>
          </a:p>
          <a:p>
            <a:pPr marL="0" marR="0">
              <a:lnSpc>
                <a:spcPts val="977"/>
              </a:lnSpc>
              <a:spcBef>
                <a:spcPts val="61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6376" y="2756367"/>
            <a:ext cx="319372" cy="56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2.0</a:t>
            </a:r>
          </a:p>
          <a:p>
            <a:pPr marL="0" marR="0">
              <a:lnSpc>
                <a:spcPts val="977"/>
              </a:lnSpc>
              <a:spcBef>
                <a:spcPts val="608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1.0</a:t>
            </a:r>
          </a:p>
          <a:p>
            <a:pPr marL="0" marR="0">
              <a:lnSpc>
                <a:spcPts val="977"/>
              </a:lnSpc>
              <a:spcBef>
                <a:spcPts val="611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69822" y="3253191"/>
            <a:ext cx="393814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124201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78479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032503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86782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941186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864984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592314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317738" y="3253191"/>
            <a:ext cx="394093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044940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17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770618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</a:t>
            </a:r>
          </a:p>
          <a:p>
            <a:pPr marL="54863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497946" y="3253191"/>
            <a:ext cx="393839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223370" y="3253191"/>
            <a:ext cx="393840" cy="2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Sep-</a:t>
            </a:r>
          </a:p>
          <a:p>
            <a:pPr marL="54864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54328" y="3578692"/>
            <a:ext cx="78291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Home Loans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879980" y="3578692"/>
            <a:ext cx="100040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Consumer Cards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19932" y="3578692"/>
            <a:ext cx="91851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Personal</a:t>
            </a:r>
            <a:r>
              <a:rPr sz="800" spc="-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Loans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190867" y="3578692"/>
            <a:ext cx="76475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30+ DPD</a:t>
            </a:r>
            <a:r>
              <a:rPr sz="800" spc="-1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165592" y="3578692"/>
            <a:ext cx="123495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90+ Owner</a:t>
            </a:r>
            <a:r>
              <a:rPr sz="800" spc="-2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Occupied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608819" y="3578692"/>
            <a:ext cx="83098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90+ Investor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93750" y="3962216"/>
            <a:ext cx="316553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HOME LOANS</a:t>
            </a:r>
            <a:r>
              <a:rPr sz="12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90+ DPD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BY STATE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1,2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601079" y="3962216"/>
            <a:ext cx="3587190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HOME LOANS -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90+</a:t>
            </a:r>
            <a:r>
              <a:rPr sz="1200" b="1" spc="-12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DPD</a:t>
            </a:r>
            <a:r>
              <a:rPr sz="1200" b="1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(BY</a:t>
            </a:r>
            <a:r>
              <a:rPr sz="1200" b="1" spc="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VINTAGE)</a:t>
            </a:r>
            <a:r>
              <a:rPr sz="1200" b="1" baseline="29999" dirty="0">
                <a:solidFill>
                  <a:srgbClr val="004165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90067" y="4254582"/>
            <a:ext cx="225279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 of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000" spc="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Segment</a:t>
            </a:r>
            <a:r>
              <a:rPr sz="1000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Balances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697344" y="4252804"/>
            <a:ext cx="288527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89178" y="4579071"/>
            <a:ext cx="319372" cy="1048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2.5</a:t>
            </a:r>
          </a:p>
          <a:p>
            <a:pPr marL="0" marR="0">
              <a:lnSpc>
                <a:spcPts val="977"/>
              </a:lnSpc>
              <a:spcBef>
                <a:spcPts val="424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2.0</a:t>
            </a:r>
          </a:p>
          <a:p>
            <a:pPr marL="0" marR="0">
              <a:lnSpc>
                <a:spcPts val="977"/>
              </a:lnSpc>
              <a:spcBef>
                <a:spcPts val="40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1.5</a:t>
            </a:r>
          </a:p>
          <a:p>
            <a:pPr marL="0" marR="0">
              <a:lnSpc>
                <a:spcPts val="977"/>
              </a:lnSpc>
              <a:spcBef>
                <a:spcPts val="42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1.0</a:t>
            </a:r>
          </a:p>
          <a:p>
            <a:pPr marL="0" marR="0">
              <a:lnSpc>
                <a:spcPts val="977"/>
              </a:lnSpc>
              <a:spcBef>
                <a:spcPts val="412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0.5</a:t>
            </a:r>
          </a:p>
          <a:p>
            <a:pPr marL="0" marR="0">
              <a:lnSpc>
                <a:spcPts val="977"/>
              </a:lnSpc>
              <a:spcBef>
                <a:spcPts val="421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654038" y="4579071"/>
            <a:ext cx="319372" cy="102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2.5</a:t>
            </a:r>
          </a:p>
          <a:p>
            <a:pPr marL="0" marR="0">
              <a:lnSpc>
                <a:spcPts val="977"/>
              </a:lnSpc>
              <a:spcBef>
                <a:spcPts val="335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2.0</a:t>
            </a:r>
          </a:p>
          <a:p>
            <a:pPr marL="0" marR="0">
              <a:lnSpc>
                <a:spcPts val="977"/>
              </a:lnSpc>
              <a:spcBef>
                <a:spcPts val="385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1.5</a:t>
            </a:r>
          </a:p>
          <a:p>
            <a:pPr marL="0" marR="0">
              <a:lnSpc>
                <a:spcPts val="977"/>
              </a:lnSpc>
              <a:spcBef>
                <a:spcPts val="386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1.0</a:t>
            </a:r>
          </a:p>
          <a:p>
            <a:pPr marL="0" marR="0">
              <a:lnSpc>
                <a:spcPts val="977"/>
              </a:lnSpc>
              <a:spcBef>
                <a:spcPts val="332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0.5</a:t>
            </a:r>
          </a:p>
          <a:p>
            <a:pPr marL="0" marR="0">
              <a:lnSpc>
                <a:spcPts val="977"/>
              </a:lnSpc>
              <a:spcBef>
                <a:spcPts val="386"/>
              </a:spcBef>
              <a:spcAft>
                <a:spcPts val="0"/>
              </a:spcAft>
            </a:pPr>
            <a:r>
              <a:rPr sz="800" dirty="0">
                <a:solidFill>
                  <a:srgbClr val="394A58"/>
                </a:solidFill>
                <a:latin typeface="Verdana"/>
                <a:cs typeface="Verdana"/>
              </a:rPr>
              <a:t>0.0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00048" y="5558698"/>
            <a:ext cx="68617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VIC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TAS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860550" y="5558698"/>
            <a:ext cx="749855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NSW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ACT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41954" y="5558698"/>
            <a:ext cx="368282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QLD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854830" y="5558698"/>
            <a:ext cx="323161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WA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316857" y="5558698"/>
            <a:ext cx="879206" cy="53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973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SA &amp;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NT</a:t>
            </a:r>
          </a:p>
          <a:p>
            <a:pPr marL="0" marR="0">
              <a:lnSpc>
                <a:spcPts val="977"/>
              </a:lnSpc>
              <a:spcBef>
                <a:spcPts val="599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Mar-20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509259" y="5558698"/>
            <a:ext cx="575639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856730" y="557424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153656" y="5574243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418196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715377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8012303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309102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606028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18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762745" y="5574243"/>
            <a:ext cx="1074124" cy="480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208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  <a:p>
            <a:pPr marL="154813" marR="0">
              <a:lnSpc>
                <a:spcPts val="977"/>
              </a:lnSpc>
              <a:spcBef>
                <a:spcPts val="347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Month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book</a:t>
            </a:r>
          </a:p>
          <a:p>
            <a:pPr marL="0" marR="0">
              <a:lnSpc>
                <a:spcPts val="977"/>
              </a:lnSpc>
              <a:spcBef>
                <a:spcPts val="201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  <a:r>
              <a:rPr sz="800" spc="20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199753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496679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24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793478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090404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28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387330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684129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32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981308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34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1278234" y="557424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36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90600" y="5758952"/>
            <a:ext cx="523943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Mar-15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Sep-15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655952" y="5758952"/>
            <a:ext cx="52363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Mar-16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Sep-16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2321305" y="5758952"/>
            <a:ext cx="52363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Mar-17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Sep-17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986404" y="5758952"/>
            <a:ext cx="52363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Mar-18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Sep-18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3651758" y="5758952"/>
            <a:ext cx="523638" cy="33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Mar-19</a:t>
            </a:r>
          </a:p>
          <a:p>
            <a:pPr marL="0" marR="0">
              <a:lnSpc>
                <a:spcPts val="977"/>
              </a:lnSpc>
              <a:spcBef>
                <a:spcPts val="33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Sep-19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7124065" y="58921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FY15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670292" y="58921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216518" y="58921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9855072" y="5892149"/>
            <a:ext cx="404580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642518" y="6248765"/>
            <a:ext cx="10821223" cy="527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 Includes Non Performing Loans 2.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</a:t>
            </a:r>
            <a:r>
              <a:rPr sz="800" spc="29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delinquencies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calculated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 missed payment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basis for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amortising 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Interest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Only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loans</a:t>
            </a:r>
            <a:r>
              <a:rPr sz="800" spc="30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current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classification of Investor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vs Owner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Occupier,</a:t>
            </a:r>
            <a:r>
              <a:rPr sz="800" spc="-3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is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ANZ’s product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category,</a:t>
            </a:r>
            <a:r>
              <a:rPr sz="800" spc="-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determined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origination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 advised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customer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ongoing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precision relies primarily on</a:t>
            </a:r>
            <a:r>
              <a:rPr sz="800" spc="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 customer’s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obligation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 advise ANZ of any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change 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circumstances</a:t>
            </a:r>
            <a:r>
              <a:rPr sz="800" spc="26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4. 30+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90+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excludes eligible</a:t>
            </a:r>
            <a:r>
              <a:rPr sz="8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Home Loans accounts that had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requested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COVID-19</a:t>
            </a:r>
            <a:r>
              <a:rPr sz="800" spc="-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assistance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but due to delays 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processing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had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not had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loan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repayment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deferral</a:t>
            </a:r>
            <a:r>
              <a:rPr sz="800" spc="-3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applied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account. 5. Home loans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90+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DPD vintages represent</a:t>
            </a:r>
            <a:r>
              <a:rPr sz="800" spc="-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% ratio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over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90+ delinquent</a:t>
            </a:r>
            <a:r>
              <a:rPr sz="800" spc="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(measured</a:t>
            </a:r>
            <a:r>
              <a:rPr sz="8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by # accounts), contains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least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application months of 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that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 fiscal year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contributing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each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data point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96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040" y="437798"/>
            <a:ext cx="4963646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LENDERS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MORTGAGE</a:t>
            </a:r>
            <a:r>
              <a:rPr sz="2000" b="1" spc="-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INSURANCE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1383" y="1756046"/>
            <a:ext cx="3445071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SEPTEMBER</a:t>
            </a:r>
            <a:r>
              <a:rPr sz="12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FULL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YEAR</a:t>
            </a:r>
            <a:r>
              <a:rPr sz="1200" b="1" spc="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2020</a:t>
            </a:r>
            <a:r>
              <a:rPr sz="1200" b="1" spc="-1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RESULTS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01079" y="1756046"/>
            <a:ext cx="3026626" cy="223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1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LMI</a:t>
            </a:r>
            <a:r>
              <a:rPr sz="1200" b="1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&amp; REINSURANCE STRUCTURE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92518" y="2034495"/>
            <a:ext cx="5037488" cy="344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Australian Home</a:t>
            </a:r>
            <a:r>
              <a:rPr sz="1000" spc="3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Loan</a:t>
            </a:r>
            <a:r>
              <a:rPr sz="1000" spc="2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LMI</a:t>
            </a:r>
            <a:r>
              <a:rPr sz="1000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and Reinsurance</a:t>
            </a:r>
            <a:r>
              <a:rPr sz="1000" spc="33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Structure</a:t>
            </a:r>
            <a:r>
              <a:rPr sz="1000" spc="37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at 30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Sep 20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(%</a:t>
            </a:r>
            <a:r>
              <a:rPr sz="1000" spc="-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New</a:t>
            </a:r>
            <a:r>
              <a:rPr sz="1000" spc="2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Business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FUM Oct-19 to</a:t>
            </a:r>
            <a:r>
              <a:rPr sz="1000" spc="1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Sep-20)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1708" y="2521794"/>
            <a:ext cx="2228132" cy="61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Gross</a:t>
            </a:r>
            <a:r>
              <a:rPr sz="1000" b="1" spc="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Written Premium</a:t>
            </a:r>
            <a:r>
              <a:rPr sz="10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($m)</a:t>
            </a:r>
          </a:p>
          <a:p>
            <a:pPr marL="0" marR="0">
              <a:lnSpc>
                <a:spcPts val="1210"/>
              </a:lnSpc>
              <a:spcBef>
                <a:spcPts val="2087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Net Claims Paid ($m)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42103" y="2526747"/>
            <a:ext cx="643777" cy="102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$96.5m</a:t>
            </a:r>
          </a:p>
          <a:p>
            <a:pPr marL="0" marR="0">
              <a:lnSpc>
                <a:spcPts val="1210"/>
              </a:lnSpc>
              <a:spcBef>
                <a:spcPts val="2084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$41.6m</a:t>
            </a:r>
          </a:p>
          <a:p>
            <a:pPr marL="53340" marR="0">
              <a:lnSpc>
                <a:spcPts val="1210"/>
              </a:lnSpc>
              <a:spcBef>
                <a:spcPts val="2087"/>
              </a:spcBef>
              <a:spcAft>
                <a:spcPts val="0"/>
              </a:spcAft>
            </a:pPr>
            <a:r>
              <a:rPr sz="1000" dirty="0">
                <a:solidFill>
                  <a:srgbClr val="595A5B"/>
                </a:solidFill>
                <a:latin typeface="Verdana"/>
                <a:cs typeface="Verdana"/>
              </a:rPr>
              <a:t>9.8bps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03615" y="2683973"/>
            <a:ext cx="1175918" cy="497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LVR&lt;80%</a:t>
            </a:r>
            <a:r>
              <a:rPr sz="10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</a:p>
          <a:p>
            <a:pPr marL="7620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LMI Insured</a:t>
            </a:r>
          </a:p>
          <a:p>
            <a:pPr marL="341376" marR="0">
              <a:lnSpc>
                <a:spcPts val="1202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87%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1708" y="3359105"/>
            <a:ext cx="278027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Loss</a:t>
            </a:r>
            <a:r>
              <a:rPr sz="10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Rate (of Exposure</a:t>
            </a:r>
            <a:r>
              <a:rPr sz="1000" b="1" spc="2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FFFFFF"/>
                </a:solidFill>
                <a:latin typeface="Verdana"/>
                <a:cs typeface="Verdana"/>
              </a:rPr>
              <a:t>- annualised)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80093" y="3726135"/>
            <a:ext cx="673464" cy="205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9%</a:t>
            </a:r>
            <a:r>
              <a:rPr sz="1000" spc="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FFFFF"/>
                </a:solidFill>
                <a:latin typeface="Verdana"/>
                <a:cs typeface="Verdana"/>
              </a:rPr>
              <a:t>4%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1383" y="3974662"/>
            <a:ext cx="5200268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ANZLMI</a:t>
            </a:r>
            <a:r>
              <a:rPr sz="1200" b="1" spc="-15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004165"/>
                </a:solidFill>
                <a:latin typeface="Verdana"/>
                <a:cs typeface="Verdana"/>
              </a:rPr>
              <a:t>LOSS RATIOS REMAINED COMPARABLE TO PEERS</a:t>
            </a:r>
            <a:r>
              <a:rPr sz="1200" b="1" baseline="30000" dirty="0">
                <a:solidFill>
                  <a:srgbClr val="004165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27773" y="3955878"/>
            <a:ext cx="2303548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LVR 80%</a:t>
            </a:r>
            <a:r>
              <a:rPr sz="1000" b="1" spc="18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to</a:t>
            </a:r>
            <a:r>
              <a:rPr sz="1000" b="1" spc="-17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90%</a:t>
            </a:r>
            <a:r>
              <a:rPr sz="1000" b="1" spc="18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7DBA"/>
                </a:solidFill>
                <a:latin typeface="Verdana"/>
                <a:cs typeface="Verdana"/>
              </a:rPr>
              <a:t>LMI Insured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314688" y="3968705"/>
            <a:ext cx="188321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5BC6E8"/>
                </a:solidFill>
                <a:latin typeface="Verdana"/>
                <a:cs typeface="Verdana"/>
              </a:rPr>
              <a:t>LVR &gt; 90%</a:t>
            </a:r>
            <a:r>
              <a:rPr sz="1000" b="1" spc="18" dirty="0">
                <a:solidFill>
                  <a:srgbClr val="5BC6E8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5BC6E8"/>
                </a:solidFill>
                <a:latin typeface="Verdana"/>
                <a:cs typeface="Verdana"/>
              </a:rPr>
              <a:t>LMI Insured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5216" y="4267409"/>
            <a:ext cx="381795" cy="80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268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4165"/>
                </a:solidFill>
                <a:latin typeface="Verdana"/>
                <a:cs typeface="Verdana"/>
              </a:rPr>
              <a:t>%</a:t>
            </a:r>
          </a:p>
          <a:p>
            <a:pPr marL="0" marR="0">
              <a:lnSpc>
                <a:spcPts val="977"/>
              </a:lnSpc>
              <a:spcBef>
                <a:spcPts val="163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140</a:t>
            </a:r>
          </a:p>
          <a:p>
            <a:pPr marL="0" marR="0">
              <a:lnSpc>
                <a:spcPts val="977"/>
              </a:lnSpc>
              <a:spcBef>
                <a:spcPts val="206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120</a:t>
            </a:r>
          </a:p>
          <a:p>
            <a:pPr marL="0" marR="0">
              <a:lnSpc>
                <a:spcPts val="977"/>
              </a:lnSpc>
              <a:spcBef>
                <a:spcPts val="20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100</a:t>
            </a:r>
          </a:p>
          <a:p>
            <a:pPr marL="64617" marR="0">
              <a:lnSpc>
                <a:spcPts val="977"/>
              </a:lnSpc>
              <a:spcBef>
                <a:spcPts val="258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80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208266" y="4285062"/>
            <a:ext cx="1526695" cy="649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Aggregate</a:t>
            </a:r>
            <a:r>
              <a:rPr sz="1000" spc="25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Stop</a:t>
            </a:r>
            <a:r>
              <a:rPr sz="1000" spc="31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Loss</a:t>
            </a:r>
            <a:r>
              <a:rPr sz="1000" baseline="30000" dirty="0">
                <a:solidFill>
                  <a:srgbClr val="007DBA"/>
                </a:solidFill>
                <a:latin typeface="Verdana"/>
                <a:cs typeface="Verdana"/>
              </a:rPr>
              <a:t>2</a:t>
            </a:r>
          </a:p>
          <a:p>
            <a:pPr marL="16764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Arrangement</a:t>
            </a:r>
            <a:r>
              <a:rPr sz="1000" spc="47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on</a:t>
            </a:r>
          </a:p>
          <a:p>
            <a:pPr marL="118871" marR="0">
              <a:lnSpc>
                <a:spcPts val="120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Net</a:t>
            </a:r>
            <a:r>
              <a:rPr sz="1000" spc="25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Risk</a:t>
            </a:r>
            <a:r>
              <a:rPr sz="1000" spc="-11" dirty="0">
                <a:solidFill>
                  <a:srgbClr val="007DBA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Retained</a:t>
            </a:r>
          </a:p>
          <a:p>
            <a:pPr marL="26212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7DBA"/>
                </a:solidFill>
                <a:latin typeface="Verdana"/>
                <a:cs typeface="Verdana"/>
              </a:rPr>
              <a:t>(LVR &gt; 80%)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752076" y="4361262"/>
            <a:ext cx="1008281" cy="497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BC6E8"/>
                </a:solidFill>
                <a:latin typeface="Verdana"/>
                <a:cs typeface="Verdana"/>
              </a:rPr>
              <a:t>Quota</a:t>
            </a:r>
            <a:r>
              <a:rPr sz="1000" spc="23" dirty="0">
                <a:solidFill>
                  <a:srgbClr val="5BC6E8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5BC6E8"/>
                </a:solidFill>
                <a:latin typeface="Verdana"/>
                <a:cs typeface="Verdana"/>
              </a:rPr>
              <a:t>Share</a:t>
            </a:r>
            <a:r>
              <a:rPr sz="1000" baseline="30000" dirty="0">
                <a:solidFill>
                  <a:srgbClr val="5BC6E8"/>
                </a:solidFill>
                <a:latin typeface="Verdana"/>
                <a:cs typeface="Verdana"/>
              </a:rPr>
              <a:t>3</a:t>
            </a:r>
          </a:p>
          <a:p>
            <a:pPr marL="12192" marR="0">
              <a:lnSpc>
                <a:spcPts val="120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BC6E8"/>
                </a:solidFill>
                <a:latin typeface="Verdana"/>
                <a:cs typeface="Verdana"/>
              </a:rPr>
              <a:t>Arrangement</a:t>
            </a:r>
          </a:p>
          <a:p>
            <a:pPr marL="304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5BC6E8"/>
                </a:solidFill>
                <a:latin typeface="Verdana"/>
                <a:cs typeface="Verdana"/>
              </a:rPr>
              <a:t>(LVR &gt; 90%)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49833" y="5068910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60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88807" y="5108403"/>
            <a:ext cx="2413996" cy="19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10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2020</a:t>
            </a:r>
            <a:r>
              <a:rPr sz="1000" b="1" spc="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Reinsurance</a:t>
            </a:r>
            <a:r>
              <a:rPr sz="1000" b="1" spc="3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4165"/>
                </a:solidFill>
                <a:latin typeface="Verdana"/>
                <a:cs typeface="Verdana"/>
              </a:rPr>
              <a:t>Arrangement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49833" y="5225882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49833" y="5382473"/>
            <a:ext cx="282228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88531" y="5408316"/>
            <a:ext cx="4550525" cy="314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ANZLMI uses</a:t>
            </a:r>
            <a:r>
              <a:rPr sz="9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diversified</a:t>
            </a:r>
            <a:r>
              <a:rPr sz="900" b="1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panel</a:t>
            </a:r>
            <a:r>
              <a:rPr sz="900" b="1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of reinsurers</a:t>
            </a:r>
            <a:r>
              <a:rPr sz="900" b="1" spc="3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(10+)</a:t>
            </a:r>
            <a:r>
              <a:rPr sz="9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comprising a mix of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APRA authorised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reinsurers</a:t>
            </a:r>
            <a:r>
              <a:rPr sz="9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reinsurers</a:t>
            </a:r>
            <a:r>
              <a:rPr sz="9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with highly</a:t>
            </a:r>
            <a:r>
              <a:rPr sz="900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rated security.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14451" y="5539496"/>
            <a:ext cx="217314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03808" y="5696163"/>
            <a:ext cx="328596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-20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19302" y="5795223"/>
            <a:ext cx="5404163" cy="39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824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FY06</a:t>
            </a:r>
            <a:r>
              <a:rPr sz="800" spc="69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FY07</a:t>
            </a:r>
            <a:r>
              <a:rPr sz="800" spc="68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FY08</a:t>
            </a:r>
            <a:r>
              <a:rPr sz="800" spc="69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FY09</a:t>
            </a:r>
            <a:r>
              <a:rPr sz="800" spc="69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FY10</a:t>
            </a:r>
            <a:r>
              <a:rPr sz="800" spc="68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FY11</a:t>
            </a:r>
            <a:r>
              <a:rPr sz="800" spc="69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FY12</a:t>
            </a:r>
            <a:r>
              <a:rPr sz="800" spc="69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FY13</a:t>
            </a:r>
            <a:r>
              <a:rPr sz="800" spc="68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FY14</a:t>
            </a:r>
            <a:r>
              <a:rPr sz="800" spc="69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FY15</a:t>
            </a:r>
            <a:r>
              <a:rPr sz="800" spc="68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FY16</a:t>
            </a:r>
            <a:r>
              <a:rPr sz="800" spc="69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FY17</a:t>
            </a:r>
            <a:r>
              <a:rPr sz="800" spc="69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FY18</a:t>
            </a:r>
            <a:r>
              <a:rPr sz="800" spc="68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FY19</a:t>
            </a:r>
          </a:p>
          <a:p>
            <a:pPr marL="0" marR="0">
              <a:lnSpc>
                <a:spcPts val="977"/>
              </a:lnSpc>
              <a:spcBef>
                <a:spcPts val="825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Industry</a:t>
            </a:r>
            <a:r>
              <a:rPr sz="800" spc="20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 LMI</a:t>
            </a:r>
            <a:r>
              <a:rPr sz="800" spc="20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Insurer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</a:t>
            </a:r>
            <a:r>
              <a:rPr sz="800" spc="20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Insurer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800" spc="205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Insurer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88531" y="5796986"/>
            <a:ext cx="4739637" cy="4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3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Reinsurance</a:t>
            </a:r>
            <a:r>
              <a:rPr sz="9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is comprised</a:t>
            </a:r>
            <a:r>
              <a:rPr sz="9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of</a:t>
            </a:r>
            <a:r>
              <a:rPr sz="9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Quota</a:t>
            </a:r>
            <a:r>
              <a:rPr sz="900" b="1" spc="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Share</a:t>
            </a:r>
            <a:r>
              <a:rPr sz="900" b="1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arrangement</a:t>
            </a:r>
            <a:r>
              <a:rPr sz="900" baseline="30666" dirty="0">
                <a:solidFill>
                  <a:srgbClr val="595A5B"/>
                </a:solidFill>
                <a:latin typeface="Verdana"/>
                <a:cs typeface="Verdana"/>
              </a:rPr>
              <a:t>3</a:t>
            </a:r>
            <a:r>
              <a:rPr sz="900" spc="34" baseline="3066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with</a:t>
            </a:r>
            <a:r>
              <a:rPr sz="9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reinsurers</a:t>
            </a:r>
            <a:r>
              <a:rPr sz="9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for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mortgages</a:t>
            </a:r>
            <a:r>
              <a:rPr sz="900" spc="-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90%</a:t>
            </a:r>
            <a:r>
              <a:rPr sz="9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LVR and</a:t>
            </a:r>
            <a:r>
              <a:rPr sz="9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above and in addition</a:t>
            </a:r>
            <a:r>
              <a:rPr sz="900" spc="-2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an</a:t>
            </a:r>
            <a:r>
              <a:rPr sz="900" spc="2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Aggregate</a:t>
            </a:r>
            <a:r>
              <a:rPr sz="900" b="1" spc="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Stop Loss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595A5B"/>
                </a:solidFill>
                <a:latin typeface="Verdana"/>
                <a:cs typeface="Verdana"/>
              </a:rPr>
              <a:t>arrangement</a:t>
            </a:r>
            <a:r>
              <a:rPr sz="900" baseline="30666" dirty="0">
                <a:solidFill>
                  <a:srgbClr val="595A5B"/>
                </a:solidFill>
                <a:latin typeface="Verdana"/>
                <a:cs typeface="Verdana"/>
              </a:rPr>
              <a:t>2</a:t>
            </a:r>
            <a:r>
              <a:rPr sz="900" spc="22" baseline="3066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95A5B"/>
                </a:solidFill>
                <a:latin typeface="Verdana"/>
                <a:cs typeface="Verdana"/>
              </a:rPr>
              <a:t>for policies over 80% LVR.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46480" y="6365199"/>
            <a:ext cx="10735656" cy="406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28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Negative Loss ratios are</a:t>
            </a:r>
            <a:r>
              <a:rPr sz="80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result of reductions in</a:t>
            </a:r>
            <a:r>
              <a:rPr sz="800" spc="3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outstanding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claims provisions.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Source: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APRA general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insurance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statistics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(loss</a:t>
            </a:r>
            <a:r>
              <a:rPr sz="800" spc="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ratio net of reinsurance)</a:t>
            </a:r>
            <a:r>
              <a:rPr sz="800" spc="-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 Aggregate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Stop Loss arrangement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–reinsurer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indemnifies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ANZLMI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for an aggregate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(or cumulative)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amount of losses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in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excess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a specified aggregate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amount. When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sum</a:t>
            </a:r>
            <a:r>
              <a:rPr sz="800" spc="46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the</a:t>
            </a:r>
            <a:r>
              <a:rPr sz="800" spc="2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losses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exceeds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pre-agreed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amount,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reinsurer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will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be liable</a:t>
            </a:r>
            <a:r>
              <a:rPr sz="800" spc="2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</a:p>
          <a:p>
            <a:pPr marL="0" marR="0">
              <a:lnSpc>
                <a:spcPts val="962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pay the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excess</a:t>
            </a:r>
            <a:r>
              <a:rPr sz="800" spc="-3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</a:t>
            </a:r>
            <a:r>
              <a:rPr sz="800" spc="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to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pre-agreed</a:t>
            </a:r>
            <a:r>
              <a:rPr sz="800" spc="-3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upper limit</a:t>
            </a:r>
            <a:r>
              <a:rPr sz="800" spc="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3.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Quota Share arrangement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-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reinsurer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assumes</a:t>
            </a:r>
            <a:r>
              <a:rPr sz="800" spc="-2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 agreed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reinsured</a:t>
            </a:r>
            <a:r>
              <a:rPr sz="800" spc="-14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% whereby</a:t>
            </a:r>
            <a:r>
              <a:rPr sz="800" spc="-2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reinsurer</a:t>
            </a:r>
            <a:r>
              <a:rPr sz="80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shares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all</a:t>
            </a:r>
            <a:r>
              <a:rPr sz="800" spc="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premiums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and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losses</a:t>
            </a:r>
            <a:r>
              <a:rPr sz="800" spc="-15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accordingly with ANZLMI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97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3575" y="437798"/>
            <a:ext cx="10640345" cy="34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STRESS</a:t>
            </a:r>
            <a:r>
              <a:rPr sz="20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TESTING</a:t>
            </a:r>
            <a:r>
              <a:rPr sz="2000" b="1" spc="-18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TAIL</a:t>
            </a:r>
            <a:r>
              <a:rPr sz="2000" b="1" spc="-20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RISK</a:t>
            </a:r>
            <a:r>
              <a:rPr sz="2000" b="1" spc="-2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IN THE AUSTRALIAN</a:t>
            </a:r>
            <a:r>
              <a:rPr sz="2000" b="1" spc="-14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MORTGAGE</a:t>
            </a:r>
            <a:r>
              <a:rPr sz="2000" b="1" spc="-41" dirty="0">
                <a:solidFill>
                  <a:srgbClr val="004165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004165"/>
                </a:solidFill>
                <a:latin typeface="Verdana"/>
                <a:cs typeface="Verdana"/>
              </a:rPr>
              <a:t>PORTFOLIO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6856" y="1558233"/>
            <a:ext cx="7354214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ANZ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conducts</a:t>
            </a:r>
            <a:r>
              <a:rPr sz="1200" spc="21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regular</a:t>
            </a:r>
            <a:r>
              <a:rPr sz="1200" spc="14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stress tests of its</a:t>
            </a:r>
            <a:r>
              <a:rPr sz="1200" spc="12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loan portfolios to meet risk management objectives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0989" y="1593129"/>
            <a:ext cx="1120979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Assumptions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71633" y="1593129"/>
            <a:ext cx="636268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Year 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62259" y="1593129"/>
            <a:ext cx="636365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Year 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52885" y="1593129"/>
            <a:ext cx="636268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Year 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9068" y="1832553"/>
            <a:ext cx="2957591" cy="223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and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satisfy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regulatory</a:t>
            </a:r>
            <a:r>
              <a:rPr sz="1200" spc="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requirements.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20989" y="1938061"/>
            <a:ext cx="1174938" cy="3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Unemployment</a:t>
            </a:r>
          </a:p>
          <a:p>
            <a:pPr marL="0" marR="0">
              <a:lnSpc>
                <a:spcPts val="1260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rate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98126" y="2017944"/>
            <a:ext cx="382071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9%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546080" y="2017944"/>
            <a:ext cx="467415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12%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69650" y="2017944"/>
            <a:ext cx="601625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13.2%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06856" y="2233365"/>
            <a:ext cx="7167006" cy="772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Stress tests are highly</a:t>
            </a:r>
            <a:r>
              <a:rPr sz="1200" spc="33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assumption-driven;</a:t>
            </a:r>
            <a:r>
              <a:rPr sz="1200" spc="54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results will depend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on economic</a:t>
            </a:r>
            <a:r>
              <a:rPr sz="1200" spc="-17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assumptions,</a:t>
            </a:r>
          </a:p>
          <a:p>
            <a:pPr marL="172212" marR="0">
              <a:lnSpc>
                <a:spcPts val="1458"/>
              </a:lnSpc>
              <a:spcBef>
                <a:spcPts val="649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on modelling assumptions,</a:t>
            </a:r>
            <a:r>
              <a:rPr sz="1200" spc="31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and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on assumptions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about</a:t>
            </a:r>
            <a:r>
              <a:rPr sz="1200" spc="17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actions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taken in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response</a:t>
            </a:r>
            <a:r>
              <a:rPr sz="1200" spc="-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to the</a:t>
            </a:r>
          </a:p>
          <a:p>
            <a:pPr marL="172212" marR="0">
              <a:lnSpc>
                <a:spcPts val="1461"/>
              </a:lnSpc>
              <a:spcBef>
                <a:spcPts val="699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economic</a:t>
            </a:r>
            <a:r>
              <a:rPr sz="1200" spc="-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scenario.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20989" y="2407453"/>
            <a:ext cx="1119314" cy="3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Real GDP year</a:t>
            </a:r>
          </a:p>
          <a:p>
            <a:pPr marL="0" marR="0">
              <a:lnSpc>
                <a:spcPts val="1260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ended</a:t>
            </a:r>
            <a:r>
              <a:rPr sz="1050" spc="-17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growth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800590" y="2487030"/>
            <a:ext cx="577900" cy="763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6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-9.2%</a:t>
            </a:r>
          </a:p>
          <a:p>
            <a:pPr marL="24383" marR="0">
              <a:lnSpc>
                <a:spcPts val="1283"/>
              </a:lnSpc>
              <a:spcBef>
                <a:spcPts val="3139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-30%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515600" y="2487030"/>
            <a:ext cx="528375" cy="763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5" marR="0">
              <a:lnSpc>
                <a:spcPts val="1286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1.6%</a:t>
            </a:r>
          </a:p>
          <a:p>
            <a:pPr marL="0" marR="0">
              <a:lnSpc>
                <a:spcPts val="1283"/>
              </a:lnSpc>
              <a:spcBef>
                <a:spcPts val="3139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-38%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206226" y="2487030"/>
            <a:ext cx="528375" cy="763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5" marR="0">
              <a:lnSpc>
                <a:spcPts val="1286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2.3%</a:t>
            </a:r>
          </a:p>
          <a:p>
            <a:pPr marL="0" marR="0">
              <a:lnSpc>
                <a:spcPts val="1283"/>
              </a:lnSpc>
              <a:spcBef>
                <a:spcPts val="3139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-35%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420989" y="2889037"/>
            <a:ext cx="996403" cy="521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Cumulative</a:t>
            </a:r>
          </a:p>
          <a:p>
            <a:pPr marL="0" marR="0">
              <a:lnSpc>
                <a:spcPts val="1260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reduction in</a:t>
            </a:r>
          </a:p>
          <a:p>
            <a:pPr marL="0" marR="0">
              <a:lnSpc>
                <a:spcPts val="1259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house</a:t>
            </a:r>
            <a:r>
              <a:rPr sz="1050" spc="-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prices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6856" y="3184595"/>
            <a:ext cx="7253959" cy="10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Under this</a:t>
            </a:r>
            <a:r>
              <a:rPr sz="1200" spc="2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illustrative</a:t>
            </a:r>
            <a:r>
              <a:rPr sz="1200" spc="46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scenario, the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COVID-19</a:t>
            </a:r>
            <a:r>
              <a:rPr sz="1200" spc="1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environment</a:t>
            </a:r>
            <a:r>
              <a:rPr sz="1200" spc="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deteriorates </a:t>
            </a:r>
            <a:r>
              <a:rPr sz="1200" spc="-11" dirty="0">
                <a:solidFill>
                  <a:srgbClr val="394A58"/>
                </a:solidFill>
                <a:latin typeface="Verdana"/>
                <a:cs typeface="Verdana"/>
              </a:rPr>
              <a:t>substantially,</a:t>
            </a:r>
          </a:p>
          <a:p>
            <a:pPr marL="172212" marR="0">
              <a:lnSpc>
                <a:spcPts val="1458"/>
              </a:lnSpc>
              <a:spcBef>
                <a:spcPts val="649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causing</a:t>
            </a:r>
            <a:r>
              <a:rPr sz="1200" spc="31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prolonged reductions in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consumer spending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and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business</a:t>
            </a:r>
            <a:r>
              <a:rPr sz="1200" spc="2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investment.</a:t>
            </a:r>
            <a:r>
              <a:rPr sz="1200" spc="2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This results</a:t>
            </a:r>
          </a:p>
          <a:p>
            <a:pPr marL="172212" marR="0">
              <a:lnSpc>
                <a:spcPts val="1458"/>
              </a:lnSpc>
              <a:spcBef>
                <a:spcPts val="701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in a significant</a:t>
            </a:r>
            <a:r>
              <a:rPr sz="1200" spc="49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and</a:t>
            </a:r>
            <a:r>
              <a:rPr sz="1200" spc="2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sharp increase in unemployment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and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material nationwide</a:t>
            </a:r>
            <a:r>
              <a:rPr sz="1200" spc="27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falls in</a:t>
            </a:r>
          </a:p>
          <a:p>
            <a:pPr marL="172212" marR="0">
              <a:lnSpc>
                <a:spcPts val="1458"/>
              </a:lnSpc>
              <a:spcBef>
                <a:spcPts val="651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property prices.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418576" y="3993429"/>
            <a:ext cx="904553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Outcomes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782556" y="3990381"/>
            <a:ext cx="636268" cy="605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Year 1</a:t>
            </a:r>
          </a:p>
          <a:p>
            <a:pPr marL="114300" marR="0">
              <a:lnSpc>
                <a:spcPts val="1283"/>
              </a:lnSpc>
              <a:spcBef>
                <a:spcPts val="1903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535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500994" y="3990381"/>
            <a:ext cx="636365" cy="1029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Year 2</a:t>
            </a:r>
          </a:p>
          <a:p>
            <a:pPr marL="47498" marR="0">
              <a:lnSpc>
                <a:spcPts val="1283"/>
              </a:lnSpc>
              <a:spcBef>
                <a:spcPts val="1903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1,664</a:t>
            </a:r>
          </a:p>
          <a:p>
            <a:pPr marL="157226" marR="0">
              <a:lnSpc>
                <a:spcPts val="1283"/>
              </a:lnSpc>
              <a:spcBef>
                <a:spcPts val="2004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68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219688" y="3990381"/>
            <a:ext cx="636268" cy="605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Year 3</a:t>
            </a:r>
          </a:p>
          <a:p>
            <a:pPr marL="114300" marR="0">
              <a:lnSpc>
                <a:spcPts val="1283"/>
              </a:lnSpc>
              <a:spcBef>
                <a:spcPts val="1903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981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418576" y="4313469"/>
            <a:ext cx="1262574" cy="358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Net Losses - IPC</a:t>
            </a:r>
          </a:p>
          <a:p>
            <a:pPr marL="0" marR="0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(A$m)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06856" y="4408748"/>
            <a:ext cx="5449357" cy="223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This stress testing</a:t>
            </a:r>
            <a:r>
              <a:rPr sz="1200" spc="2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scenario is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independent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of ANZ’s</a:t>
            </a:r>
            <a:r>
              <a:rPr sz="1200" spc="1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ECL scenarios.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06856" y="4809560"/>
            <a:ext cx="7039361" cy="7719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8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Arial"/>
                <a:cs typeface="Arial"/>
              </a:rPr>
              <a:t>•</a:t>
            </a:r>
            <a:r>
              <a:rPr sz="1200" spc="601" dirty="0">
                <a:solidFill>
                  <a:srgbClr val="394A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Estimated</a:t>
            </a:r>
            <a:r>
              <a:rPr sz="1200" spc="2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portfolio</a:t>
            </a:r>
            <a:r>
              <a:rPr sz="1200" spc="1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actual</a:t>
            </a:r>
            <a:r>
              <a:rPr sz="1200" spc="2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losses (Individual</a:t>
            </a:r>
            <a:r>
              <a:rPr sz="1200" spc="41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Provision Charge)</a:t>
            </a:r>
            <a:r>
              <a:rPr sz="1200" spc="15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under</a:t>
            </a:r>
            <a:r>
              <a:rPr sz="1200" spc="2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these significantly</a:t>
            </a:r>
          </a:p>
          <a:p>
            <a:pPr marL="172212" marR="0">
              <a:lnSpc>
                <a:spcPts val="1458"/>
              </a:lnSpc>
              <a:spcBef>
                <a:spcPts val="649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stressed conditions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are manageable,</a:t>
            </a:r>
            <a:r>
              <a:rPr sz="1200" spc="2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with</a:t>
            </a:r>
            <a:r>
              <a:rPr sz="1200" spc="2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cumulative</a:t>
            </a:r>
            <a:r>
              <a:rPr sz="1200" spc="40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total losses at</a:t>
            </a:r>
            <a:r>
              <a:rPr sz="1200" spc="23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A$3.2b</a:t>
            </a:r>
            <a:r>
              <a:rPr sz="1200" baseline="29999" dirty="0">
                <a:solidFill>
                  <a:srgbClr val="394A58"/>
                </a:solidFill>
                <a:latin typeface="Verdana"/>
                <a:cs typeface="Verdana"/>
              </a:rPr>
              <a:t>1</a:t>
            </a:r>
            <a:r>
              <a:rPr sz="1200" spc="17" baseline="29999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over three</a:t>
            </a:r>
          </a:p>
          <a:p>
            <a:pPr marL="172212" marR="0">
              <a:lnSpc>
                <a:spcPts val="1458"/>
              </a:lnSpc>
              <a:spcBef>
                <a:spcPts val="701"/>
              </a:spcBef>
              <a:spcAft>
                <a:spcPts val="0"/>
              </a:spcAft>
            </a:pP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years (net</a:t>
            </a:r>
            <a:r>
              <a:rPr sz="1200" spc="18" dirty="0">
                <a:solidFill>
                  <a:srgbClr val="394A5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of LMI recoveries</a:t>
            </a:r>
            <a:r>
              <a:rPr sz="1200" baseline="30000" dirty="0">
                <a:solidFill>
                  <a:srgbClr val="394A58"/>
                </a:solidFill>
                <a:latin typeface="Verdana"/>
                <a:cs typeface="Verdana"/>
              </a:rPr>
              <a:t>2</a:t>
            </a:r>
            <a:r>
              <a:rPr sz="1200" dirty="0">
                <a:solidFill>
                  <a:srgbClr val="394A58"/>
                </a:solidFill>
                <a:latin typeface="Verdana"/>
                <a:cs typeface="Verdana"/>
              </a:rPr>
              <a:t>).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418576" y="4814484"/>
            <a:ext cx="1244620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Net losses (bps)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939528" y="4819056"/>
            <a:ext cx="323004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21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376659" y="4819056"/>
            <a:ext cx="323004" cy="2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3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595A5B"/>
                </a:solidFill>
                <a:latin typeface="Verdana"/>
                <a:cs typeface="Verdana"/>
              </a:rPr>
              <a:t>40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42823" y="6318565"/>
            <a:ext cx="3417844" cy="28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1.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Based</a:t>
            </a:r>
            <a:r>
              <a:rPr sz="800" spc="-12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on starting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mortgage</a:t>
            </a:r>
            <a:r>
              <a:rPr sz="800" spc="-4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exposure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at default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~$304b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2.</a:t>
            </a:r>
            <a:r>
              <a:rPr sz="800" spc="703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Assumes</a:t>
            </a:r>
            <a:r>
              <a:rPr sz="800" spc="-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a payout</a:t>
            </a:r>
            <a:r>
              <a:rPr sz="800" spc="-10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ratio</a:t>
            </a:r>
            <a:r>
              <a:rPr sz="800" spc="11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of 90% for LMI</a:t>
            </a:r>
            <a:r>
              <a:rPr sz="800" spc="18" dirty="0">
                <a:solidFill>
                  <a:srgbClr val="595A5B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claims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977369" y="6600200"/>
            <a:ext cx="282847" cy="16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7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595A5B"/>
                </a:solidFill>
                <a:latin typeface="Verdana"/>
                <a:cs typeface="Verdana"/>
              </a:rPr>
              <a:t>98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24785</Words>
  <Application>Microsoft Macintosh PowerPoint</Application>
  <PresentationFormat>Widescreen</PresentationFormat>
  <Paragraphs>8386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Times New Roman</vt:lpstr>
      <vt:lpstr>Calibri</vt:lpstr>
      <vt:lpstr>Arial</vt:lpstr>
      <vt:lpstr>Verdana</vt:lpstr>
      <vt:lpstr>Courier New</vt:lpstr>
      <vt:lpstr>AJONKG+Wingdings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Cui, Murong</cp:lastModifiedBy>
  <cp:revision>2</cp:revision>
  <dcterms:modified xsi:type="dcterms:W3CDTF">2021-02-17T14:37:27Z</dcterms:modified>
</cp:coreProperties>
</file>